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Open Sans" panose="020B0606030504020204" pitchFamily="34" charset="0"/>
      <p:regular r:id="rId20"/>
      <p:bold r:id="rId21"/>
    </p:embeddedFont>
    <p:embeddedFont>
      <p:font typeface="Open Sans 1 Bold" panose="020B0604020202020204" charset="0"/>
      <p:regular r:id="rId22"/>
    </p:embeddedFont>
    <p:embeddedFont>
      <p:font typeface="Open Sans Extra Bold" panose="020B0604020202020204" charset="0"/>
      <p:regular r:id="rId23"/>
    </p:embeddedFont>
    <p:embeddedFont>
      <p:font typeface="Overpass" panose="020B0604020202020204" charset="0"/>
      <p:regular r:id="rId24"/>
    </p:embeddedFont>
    <p:embeddedFont>
      <p:font typeface="Overpass Ultra-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0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22.svg"/><Relationship Id="rId18" Type="http://schemas.openxmlformats.org/officeDocument/2006/relationships/image" Target="../media/image127.sv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image" Target="../media/image112.pn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116.gif"/><Relationship Id="rId11" Type="http://schemas.openxmlformats.org/officeDocument/2006/relationships/image" Target="../media/image105.png"/><Relationship Id="rId5" Type="http://schemas.openxmlformats.org/officeDocument/2006/relationships/image" Target="../media/image115.gif"/><Relationship Id="rId15" Type="http://schemas.openxmlformats.org/officeDocument/2006/relationships/image" Target="../media/image124.png"/><Relationship Id="rId10" Type="http://schemas.openxmlformats.org/officeDocument/2006/relationships/image" Target="../media/image120.sv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9.svg"/><Relationship Id="rId7" Type="http://schemas.openxmlformats.org/officeDocument/2006/relationships/image" Target="../media/image132.png"/><Relationship Id="rId12" Type="http://schemas.openxmlformats.org/officeDocument/2006/relationships/image" Target="../media/image137.sv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36.png"/><Relationship Id="rId5" Type="http://schemas.openxmlformats.org/officeDocument/2006/relationships/image" Target="../media/image131.png"/><Relationship Id="rId10" Type="http://schemas.openxmlformats.org/officeDocument/2006/relationships/image" Target="../media/image135.svg"/><Relationship Id="rId4" Type="http://schemas.openxmlformats.org/officeDocument/2006/relationships/image" Target="../media/image130.png"/><Relationship Id="rId9" Type="http://schemas.openxmlformats.org/officeDocument/2006/relationships/image" Target="../media/image134.png"/></Relationships>
</file>

<file path=ppt/slides/_rels/slide14.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image" Target="../media/image148.png"/><Relationship Id="rId18" Type="http://schemas.openxmlformats.org/officeDocument/2006/relationships/image" Target="../media/image153.png"/><Relationship Id="rId3" Type="http://schemas.openxmlformats.org/officeDocument/2006/relationships/image" Target="../media/image139.png"/><Relationship Id="rId7" Type="http://schemas.openxmlformats.org/officeDocument/2006/relationships/image" Target="../media/image142.png"/><Relationship Id="rId12" Type="http://schemas.openxmlformats.org/officeDocument/2006/relationships/image" Target="../media/image147.svg"/><Relationship Id="rId17" Type="http://schemas.openxmlformats.org/officeDocument/2006/relationships/image" Target="../media/image152.png"/><Relationship Id="rId2" Type="http://schemas.openxmlformats.org/officeDocument/2006/relationships/image" Target="../media/image138.png"/><Relationship Id="rId16" Type="http://schemas.openxmlformats.org/officeDocument/2006/relationships/image" Target="../media/image151.svg"/><Relationship Id="rId1" Type="http://schemas.openxmlformats.org/officeDocument/2006/relationships/slideLayout" Target="../slideLayouts/slideLayout7.xml"/><Relationship Id="rId6" Type="http://schemas.openxmlformats.org/officeDocument/2006/relationships/image" Target="../media/image141.sv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svg"/><Relationship Id="rId19" Type="http://schemas.openxmlformats.org/officeDocument/2006/relationships/image" Target="../media/image154.svg"/><Relationship Id="rId4" Type="http://schemas.openxmlformats.org/officeDocument/2006/relationships/image" Target="../media/image131.png"/><Relationship Id="rId9" Type="http://schemas.openxmlformats.org/officeDocument/2006/relationships/image" Target="../media/image144.png"/><Relationship Id="rId14" Type="http://schemas.openxmlformats.org/officeDocument/2006/relationships/image" Target="../media/image149.svg"/></Relationships>
</file>

<file path=ppt/slides/_rels/slide15.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image" Target="../media/image163.svg"/><Relationship Id="rId7" Type="http://schemas.openxmlformats.org/officeDocument/2006/relationships/image" Target="../media/image165.svg"/><Relationship Id="rId12" Type="http://schemas.openxmlformats.org/officeDocument/2006/relationships/image" Target="../media/image170.sv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52.svg"/><Relationship Id="rId15" Type="http://schemas.openxmlformats.org/officeDocument/2006/relationships/image" Target="../media/image173.gif"/><Relationship Id="rId10" Type="http://schemas.openxmlformats.org/officeDocument/2006/relationships/image" Target="../media/image168.png"/><Relationship Id="rId4" Type="http://schemas.openxmlformats.org/officeDocument/2006/relationships/image" Target="../media/image51.png"/><Relationship Id="rId9" Type="http://schemas.openxmlformats.org/officeDocument/2006/relationships/image" Target="../media/image167.svg"/><Relationship Id="rId14" Type="http://schemas.openxmlformats.org/officeDocument/2006/relationships/image" Target="../media/image172.svg"/></Relationships>
</file>

<file path=ppt/slides/_rels/slide1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pn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sv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svg"/><Relationship Id="rId15" Type="http://schemas.openxmlformats.org/officeDocument/2006/relationships/image" Target="../media/image54.pn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svg"/><Relationship Id="rId3" Type="http://schemas.openxmlformats.org/officeDocument/2006/relationships/image" Target="../media/image70.sv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image" Target="../media/image84.png"/><Relationship Id="rId7" Type="http://schemas.openxmlformats.org/officeDocument/2006/relationships/image" Target="../media/image88.sv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09.svg"/><Relationship Id="rId3" Type="http://schemas.openxmlformats.org/officeDocument/2006/relationships/image" Target="../media/image96.svg"/><Relationship Id="rId7" Type="http://schemas.openxmlformats.org/officeDocument/2006/relationships/image" Target="../media/image100.svg"/><Relationship Id="rId12" Type="http://schemas.openxmlformats.org/officeDocument/2006/relationships/image" Target="../media/image105.png"/><Relationship Id="rId17" Type="http://schemas.openxmlformats.org/officeDocument/2006/relationships/image" Target="../media/image108.png"/><Relationship Id="rId2" Type="http://schemas.openxmlformats.org/officeDocument/2006/relationships/image" Target="../media/image95.png"/><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svg"/><Relationship Id="rId15" Type="http://schemas.openxmlformats.org/officeDocument/2006/relationships/image" Target="../media/image5.png"/><Relationship Id="rId10" Type="http://schemas.openxmlformats.org/officeDocument/2006/relationships/image" Target="../media/image103.sv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1D1D">
                <a:alpha val="100000"/>
              </a:srgbClr>
            </a:gs>
            <a:gs pos="100000">
              <a:srgbClr val="500808">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244929" y="9267743"/>
            <a:ext cx="19116546" cy="1237800"/>
            <a:chOff x="0" y="0"/>
            <a:chExt cx="5034810" cy="326005"/>
          </a:xfrm>
        </p:grpSpPr>
        <p:sp>
          <p:nvSpPr>
            <p:cNvPr id="3" name="Freeform 3"/>
            <p:cNvSpPr/>
            <p:nvPr/>
          </p:nvSpPr>
          <p:spPr>
            <a:xfrm>
              <a:off x="0" y="0"/>
              <a:ext cx="5034811" cy="326005"/>
            </a:xfrm>
            <a:custGeom>
              <a:avLst/>
              <a:gdLst/>
              <a:ahLst/>
              <a:cxnLst/>
              <a:rect l="l" t="t" r="r" b="b"/>
              <a:pathLst>
                <a:path w="5034811" h="326005">
                  <a:moveTo>
                    <a:pt x="20654" y="0"/>
                  </a:moveTo>
                  <a:lnTo>
                    <a:pt x="5014156" y="0"/>
                  </a:lnTo>
                  <a:cubicBezTo>
                    <a:pt x="5019634" y="0"/>
                    <a:pt x="5024887" y="2176"/>
                    <a:pt x="5028761" y="6049"/>
                  </a:cubicBezTo>
                  <a:cubicBezTo>
                    <a:pt x="5032634" y="9923"/>
                    <a:pt x="5034811" y="15176"/>
                    <a:pt x="5034811" y="20654"/>
                  </a:cubicBezTo>
                  <a:lnTo>
                    <a:pt x="5034811" y="305351"/>
                  </a:lnTo>
                  <a:cubicBezTo>
                    <a:pt x="5034811" y="310829"/>
                    <a:pt x="5032634" y="316082"/>
                    <a:pt x="5028761" y="319955"/>
                  </a:cubicBezTo>
                  <a:cubicBezTo>
                    <a:pt x="5024887" y="323829"/>
                    <a:pt x="5019634" y="326005"/>
                    <a:pt x="5014156" y="326005"/>
                  </a:cubicBezTo>
                  <a:lnTo>
                    <a:pt x="20654" y="326005"/>
                  </a:lnTo>
                  <a:cubicBezTo>
                    <a:pt x="15176" y="326005"/>
                    <a:pt x="9923" y="323829"/>
                    <a:pt x="6049" y="319955"/>
                  </a:cubicBezTo>
                  <a:cubicBezTo>
                    <a:pt x="2176" y="316082"/>
                    <a:pt x="0" y="310829"/>
                    <a:pt x="0" y="305351"/>
                  </a:cubicBezTo>
                  <a:lnTo>
                    <a:pt x="0" y="20654"/>
                  </a:lnTo>
                  <a:cubicBezTo>
                    <a:pt x="0" y="15176"/>
                    <a:pt x="2176" y="9923"/>
                    <a:pt x="6049" y="6049"/>
                  </a:cubicBezTo>
                  <a:cubicBezTo>
                    <a:pt x="9923" y="2176"/>
                    <a:pt x="15176" y="0"/>
                    <a:pt x="20654" y="0"/>
                  </a:cubicBezTo>
                  <a:close/>
                </a:path>
              </a:pathLst>
            </a:custGeom>
            <a:solidFill>
              <a:srgbClr val="DCDFD8"/>
            </a:solidFill>
          </p:spPr>
          <p:txBody>
            <a:bodyPr/>
            <a:lstStyle/>
            <a:p>
              <a:endParaRPr lang="es-MX"/>
            </a:p>
          </p:txBody>
        </p:sp>
        <p:sp>
          <p:nvSpPr>
            <p:cNvPr id="4" name="TextBox 4"/>
            <p:cNvSpPr txBox="1"/>
            <p:nvPr/>
          </p:nvSpPr>
          <p:spPr>
            <a:xfrm>
              <a:off x="0" y="-38100"/>
              <a:ext cx="5034810" cy="36410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316636" y="1028700"/>
            <a:ext cx="5942664" cy="6588396"/>
            <a:chOff x="0" y="0"/>
            <a:chExt cx="7923552" cy="8784528"/>
          </a:xfrm>
        </p:grpSpPr>
        <p:grpSp>
          <p:nvGrpSpPr>
            <p:cNvPr id="6" name="Group 6"/>
            <p:cNvGrpSpPr/>
            <p:nvPr/>
          </p:nvGrpSpPr>
          <p:grpSpPr>
            <a:xfrm>
              <a:off x="0" y="0"/>
              <a:ext cx="7923552" cy="8784528"/>
              <a:chOff x="0" y="0"/>
              <a:chExt cx="1457477" cy="1615847"/>
            </a:xfrm>
          </p:grpSpPr>
          <p:sp>
            <p:nvSpPr>
              <p:cNvPr id="7" name="Freeform 7"/>
              <p:cNvSpPr/>
              <p:nvPr/>
            </p:nvSpPr>
            <p:spPr>
              <a:xfrm>
                <a:off x="0" y="0"/>
                <a:ext cx="1457477" cy="1615847"/>
              </a:xfrm>
              <a:custGeom>
                <a:avLst/>
                <a:gdLst/>
                <a:ahLst/>
                <a:cxnLst/>
                <a:rect l="l" t="t" r="r" b="b"/>
                <a:pathLst>
                  <a:path w="1457477" h="1615847">
                    <a:moveTo>
                      <a:pt x="71349" y="0"/>
                    </a:moveTo>
                    <a:lnTo>
                      <a:pt x="1386128" y="0"/>
                    </a:lnTo>
                    <a:cubicBezTo>
                      <a:pt x="1405051" y="0"/>
                      <a:pt x="1423199" y="7517"/>
                      <a:pt x="1436579" y="20898"/>
                    </a:cubicBezTo>
                    <a:cubicBezTo>
                      <a:pt x="1449960" y="34278"/>
                      <a:pt x="1457477" y="52426"/>
                      <a:pt x="1457477" y="71349"/>
                    </a:cubicBezTo>
                    <a:lnTo>
                      <a:pt x="1457477" y="1544498"/>
                    </a:lnTo>
                    <a:cubicBezTo>
                      <a:pt x="1457477" y="1583903"/>
                      <a:pt x="1425533" y="1615847"/>
                      <a:pt x="1386128" y="1615847"/>
                    </a:cubicBezTo>
                    <a:lnTo>
                      <a:pt x="71349" y="1615847"/>
                    </a:lnTo>
                    <a:cubicBezTo>
                      <a:pt x="52426" y="1615847"/>
                      <a:pt x="34278" y="1608330"/>
                      <a:pt x="20898" y="1594949"/>
                    </a:cubicBezTo>
                    <a:cubicBezTo>
                      <a:pt x="7517" y="1581569"/>
                      <a:pt x="0" y="1563421"/>
                      <a:pt x="0" y="1544498"/>
                    </a:cubicBezTo>
                    <a:lnTo>
                      <a:pt x="0" y="71349"/>
                    </a:lnTo>
                    <a:cubicBezTo>
                      <a:pt x="0" y="52426"/>
                      <a:pt x="7517" y="34278"/>
                      <a:pt x="20898" y="20898"/>
                    </a:cubicBezTo>
                    <a:cubicBezTo>
                      <a:pt x="34278" y="7517"/>
                      <a:pt x="52426" y="0"/>
                      <a:pt x="71349" y="0"/>
                    </a:cubicBezTo>
                    <a:close/>
                  </a:path>
                </a:pathLst>
              </a:custGeom>
              <a:solidFill>
                <a:srgbClr val="FFFFFF"/>
              </a:solidFill>
            </p:spPr>
            <p:txBody>
              <a:bodyPr/>
              <a:lstStyle/>
              <a:p>
                <a:endParaRPr lang="es-MX"/>
              </a:p>
            </p:txBody>
          </p:sp>
          <p:sp>
            <p:nvSpPr>
              <p:cNvPr id="8" name="TextBox 8"/>
              <p:cNvSpPr txBox="1"/>
              <p:nvPr/>
            </p:nvSpPr>
            <p:spPr>
              <a:xfrm>
                <a:off x="0" y="-38100"/>
                <a:ext cx="1457477" cy="165394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0" y="378595"/>
              <a:ext cx="7917625" cy="8027338"/>
            </a:xfrm>
            <a:custGeom>
              <a:avLst/>
              <a:gdLst/>
              <a:ahLst/>
              <a:cxnLst/>
              <a:rect l="l" t="t" r="r" b="b"/>
              <a:pathLst>
                <a:path w="7917625" h="8027338">
                  <a:moveTo>
                    <a:pt x="0" y="0"/>
                  </a:moveTo>
                  <a:lnTo>
                    <a:pt x="7917625" y="0"/>
                  </a:lnTo>
                  <a:lnTo>
                    <a:pt x="7917625" y="8027338"/>
                  </a:lnTo>
                  <a:lnTo>
                    <a:pt x="0" y="8027338"/>
                  </a:lnTo>
                  <a:lnTo>
                    <a:pt x="0" y="0"/>
                  </a:lnTo>
                  <a:close/>
                </a:path>
              </a:pathLst>
            </a:custGeom>
            <a:blipFill>
              <a:blip r:embed="rId2"/>
              <a:stretch>
                <a:fillRect/>
              </a:stretch>
            </a:blipFill>
          </p:spPr>
          <p:txBody>
            <a:bodyPr/>
            <a:lstStyle/>
            <a:p>
              <a:endParaRPr lang="es-MX"/>
            </a:p>
          </p:txBody>
        </p:sp>
      </p:grpSp>
      <p:grpSp>
        <p:nvGrpSpPr>
          <p:cNvPr id="10" name="Group 10"/>
          <p:cNvGrpSpPr/>
          <p:nvPr/>
        </p:nvGrpSpPr>
        <p:grpSpPr>
          <a:xfrm>
            <a:off x="2057400" y="647700"/>
            <a:ext cx="1617416" cy="16174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p:spPr>
          <p:txBody>
            <a:bodyPr/>
            <a:lstStyle/>
            <a:p>
              <a:endParaRPr lang="es-MX"/>
            </a:p>
          </p:txBody>
        </p:sp>
      </p:grpSp>
      <p:sp>
        <p:nvSpPr>
          <p:cNvPr id="12" name="Freeform 12"/>
          <p:cNvSpPr/>
          <p:nvPr/>
        </p:nvSpPr>
        <p:spPr>
          <a:xfrm>
            <a:off x="3863011" y="6177511"/>
            <a:ext cx="3441018" cy="2736173"/>
          </a:xfrm>
          <a:custGeom>
            <a:avLst/>
            <a:gdLst/>
            <a:ahLst/>
            <a:cxnLst/>
            <a:rect l="l" t="t" r="r" b="b"/>
            <a:pathLst>
              <a:path w="3189926" h="2586740">
                <a:moveTo>
                  <a:pt x="0" y="0"/>
                </a:moveTo>
                <a:lnTo>
                  <a:pt x="3189926" y="0"/>
                </a:lnTo>
                <a:lnTo>
                  <a:pt x="3189926" y="2586740"/>
                </a:lnTo>
                <a:lnTo>
                  <a:pt x="0" y="2586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13" name="TextBox 13"/>
          <p:cNvSpPr txBox="1"/>
          <p:nvPr/>
        </p:nvSpPr>
        <p:spPr>
          <a:xfrm>
            <a:off x="5142935" y="8295478"/>
            <a:ext cx="10249880" cy="557666"/>
          </a:xfrm>
          <a:prstGeom prst="rect">
            <a:avLst/>
          </a:prstGeom>
        </p:spPr>
        <p:txBody>
          <a:bodyPr lIns="0" tIns="0" rIns="0" bIns="0" rtlCol="0" anchor="t">
            <a:spAutoFit/>
          </a:bodyPr>
          <a:lstStyle/>
          <a:p>
            <a:pPr marL="0" lvl="0" indent="0" algn="ctr">
              <a:lnSpc>
                <a:spcPts val="3883"/>
              </a:lnSpc>
              <a:spcBef>
                <a:spcPct val="0"/>
              </a:spcBef>
            </a:pPr>
            <a:r>
              <a:rPr lang="en-US" sz="3082">
                <a:solidFill>
                  <a:srgbClr val="FFFFFF"/>
                </a:solidFill>
                <a:latin typeface="Overpass Ultra-Bold"/>
              </a:rPr>
              <a:t>Abril 9, 2024</a:t>
            </a:r>
          </a:p>
        </p:txBody>
      </p:sp>
      <p:sp>
        <p:nvSpPr>
          <p:cNvPr id="14" name="TextBox 14"/>
          <p:cNvSpPr txBox="1"/>
          <p:nvPr/>
        </p:nvSpPr>
        <p:spPr>
          <a:xfrm>
            <a:off x="552218" y="1312646"/>
            <a:ext cx="10062603" cy="3718006"/>
          </a:xfrm>
          <a:prstGeom prst="rect">
            <a:avLst/>
          </a:prstGeom>
        </p:spPr>
        <p:txBody>
          <a:bodyPr lIns="0" tIns="0" rIns="0" bIns="0" rtlCol="0" anchor="t">
            <a:spAutoFit/>
          </a:bodyPr>
          <a:lstStyle/>
          <a:p>
            <a:pPr algn="ctr">
              <a:lnSpc>
                <a:spcPts val="6325"/>
              </a:lnSpc>
            </a:pPr>
            <a:r>
              <a:rPr lang="en-US" sz="5400" b="1" dirty="0">
                <a:solidFill>
                  <a:schemeClr val="bg1"/>
                </a:solidFill>
                <a:latin typeface="Overpass Bold"/>
              </a:rPr>
              <a:t>FORO:</a:t>
            </a:r>
          </a:p>
          <a:p>
            <a:pPr algn="ctr">
              <a:lnSpc>
                <a:spcPts val="3427"/>
              </a:lnSpc>
            </a:pPr>
            <a:endParaRPr lang="en-US" sz="5019"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gn="ctr">
              <a:lnSpc>
                <a:spcPts val="3427"/>
              </a:lnSpc>
            </a:pPr>
            <a:endParaRPr lang="en-US" sz="5019"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0" lvl="0" indent="0" algn="ctr">
              <a:lnSpc>
                <a:spcPts val="5443"/>
              </a:lnSpc>
              <a:spcBef>
                <a:spcPct val="0"/>
              </a:spcBef>
            </a:pPr>
            <a:r>
              <a:rPr lang="en-US" sz="4319"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en-US" sz="4400" b="1" dirty="0">
                <a:solidFill>
                  <a:schemeClr val="bg1"/>
                </a:solidFill>
                <a:latin typeface="Overpass Bold"/>
              </a:rPr>
              <a:t>“Dolor </a:t>
            </a:r>
            <a:r>
              <a:rPr lang="en-US" sz="4400" b="1" dirty="0" err="1">
                <a:solidFill>
                  <a:schemeClr val="bg1"/>
                </a:solidFill>
                <a:latin typeface="Overpass Bold"/>
              </a:rPr>
              <a:t>crónico</a:t>
            </a:r>
            <a:r>
              <a:rPr lang="en-US" sz="4400" b="1" dirty="0">
                <a:solidFill>
                  <a:schemeClr val="bg1"/>
                </a:solidFill>
                <a:latin typeface="Overpass Bold"/>
              </a:rPr>
              <a:t>, </a:t>
            </a:r>
            <a:r>
              <a:rPr lang="en-US" sz="4400" b="1" dirty="0" err="1">
                <a:solidFill>
                  <a:schemeClr val="bg1"/>
                </a:solidFill>
                <a:latin typeface="Overpass Bold"/>
              </a:rPr>
              <a:t>el</a:t>
            </a:r>
            <a:r>
              <a:rPr lang="en-US" sz="4400" b="1" dirty="0">
                <a:solidFill>
                  <a:schemeClr val="bg1"/>
                </a:solidFill>
                <a:latin typeface="Overpass Bold"/>
              </a:rPr>
              <a:t> </a:t>
            </a:r>
            <a:r>
              <a:rPr lang="en-US" sz="4400" b="1" dirty="0" err="1">
                <a:solidFill>
                  <a:schemeClr val="bg1"/>
                </a:solidFill>
                <a:latin typeface="Overpass Bold"/>
              </a:rPr>
              <a:t>desafío</a:t>
            </a:r>
            <a:r>
              <a:rPr lang="en-US" sz="4400" b="1" dirty="0">
                <a:solidFill>
                  <a:schemeClr val="bg1"/>
                </a:solidFill>
                <a:latin typeface="Overpass Bold"/>
              </a:rPr>
              <a:t> de la </a:t>
            </a:r>
            <a:r>
              <a:rPr lang="en-US" sz="4400" b="1" dirty="0" err="1">
                <a:solidFill>
                  <a:schemeClr val="bg1"/>
                </a:solidFill>
                <a:latin typeface="Overpass Bold"/>
              </a:rPr>
              <a:t>conciencia</a:t>
            </a:r>
            <a:r>
              <a:rPr lang="en-US" sz="4400" b="1" dirty="0">
                <a:solidFill>
                  <a:schemeClr val="bg1"/>
                </a:solidFill>
                <a:latin typeface="Overpass Bold"/>
              </a:rPr>
              <a:t> social ante </a:t>
            </a:r>
            <a:r>
              <a:rPr lang="en-US" sz="4400" b="1" dirty="0" err="1">
                <a:solidFill>
                  <a:schemeClr val="bg1"/>
                </a:solidFill>
                <a:latin typeface="Overpass Bold"/>
              </a:rPr>
              <a:t>el</a:t>
            </a:r>
            <a:r>
              <a:rPr lang="en-US" sz="4400" b="1" dirty="0">
                <a:solidFill>
                  <a:schemeClr val="bg1"/>
                </a:solidFill>
                <a:latin typeface="Overpass Bold"/>
              </a:rPr>
              <a:t> dolor </a:t>
            </a:r>
            <a:r>
              <a:rPr lang="en-US" sz="4400" b="1" dirty="0" err="1">
                <a:solidFill>
                  <a:schemeClr val="bg1"/>
                </a:solidFill>
                <a:latin typeface="Overpass Bold"/>
              </a:rPr>
              <a:t>crónico</a:t>
            </a:r>
            <a:r>
              <a:rPr lang="en-US" sz="4400" b="1" dirty="0">
                <a:solidFill>
                  <a:schemeClr val="bg1"/>
                </a:solidFill>
                <a:latin typeface="Overpass Bold"/>
              </a:rPr>
              <a:t>, la </a:t>
            </a:r>
            <a:r>
              <a:rPr lang="en-US" sz="4400" b="1" dirty="0" err="1">
                <a:solidFill>
                  <a:schemeClr val="bg1"/>
                </a:solidFill>
                <a:latin typeface="Overpass Bold"/>
              </a:rPr>
              <a:t>ruta</a:t>
            </a:r>
            <a:r>
              <a:rPr lang="en-US" sz="4400" b="1" dirty="0">
                <a:solidFill>
                  <a:schemeClr val="bg1"/>
                </a:solidFill>
                <a:latin typeface="Overpass Bold"/>
              </a:rPr>
              <a:t> para </a:t>
            </a:r>
            <a:r>
              <a:rPr lang="en-US" sz="4400" b="1" dirty="0" err="1">
                <a:solidFill>
                  <a:schemeClr val="bg1"/>
                </a:solidFill>
                <a:latin typeface="Overpass Bold"/>
              </a:rPr>
              <a:t>una</a:t>
            </a:r>
            <a:r>
              <a:rPr lang="en-US" sz="4400" b="1" dirty="0">
                <a:solidFill>
                  <a:schemeClr val="bg1"/>
                </a:solidFill>
                <a:latin typeface="Overpass Bold"/>
              </a:rPr>
              <a:t> </a:t>
            </a:r>
            <a:r>
              <a:rPr lang="en-US" sz="4400" b="1" dirty="0" err="1">
                <a:solidFill>
                  <a:schemeClr val="bg1"/>
                </a:solidFill>
                <a:latin typeface="Overpass Bold"/>
              </a:rPr>
              <a:t>comunidad</a:t>
            </a:r>
            <a:r>
              <a:rPr lang="en-US" sz="4400" b="1" dirty="0">
                <a:solidFill>
                  <a:schemeClr val="bg1"/>
                </a:solidFill>
                <a:latin typeface="Overpass Bold"/>
              </a:rPr>
              <a:t> </a:t>
            </a:r>
            <a:r>
              <a:rPr lang="en-US" sz="4400" b="1" dirty="0" err="1">
                <a:solidFill>
                  <a:schemeClr val="bg1"/>
                </a:solidFill>
                <a:latin typeface="Overpass Bold"/>
              </a:rPr>
              <a:t>movilizada</a:t>
            </a:r>
            <a:r>
              <a:rPr lang="en-US" sz="4400" b="1" dirty="0">
                <a:solidFill>
                  <a:schemeClr val="bg1"/>
                </a:solidFill>
                <a:latin typeface="Overpass Bold"/>
              </a:rPr>
              <a:t>”</a:t>
            </a:r>
            <a:endParaRPr lang="en-US" sz="3499" b="1" dirty="0">
              <a:solidFill>
                <a:schemeClr val="bg1"/>
              </a:solidFill>
              <a:latin typeface="Overpass Bold"/>
            </a:endParaRPr>
          </a:p>
        </p:txBody>
      </p:sp>
      <p:sp>
        <p:nvSpPr>
          <p:cNvPr id="15" name="TextBox 15"/>
          <p:cNvSpPr txBox="1"/>
          <p:nvPr/>
        </p:nvSpPr>
        <p:spPr>
          <a:xfrm>
            <a:off x="-4133167" y="9560101"/>
            <a:ext cx="25972631" cy="736044"/>
          </a:xfrm>
          <a:prstGeom prst="rect">
            <a:avLst/>
          </a:prstGeom>
        </p:spPr>
        <p:txBody>
          <a:bodyPr lIns="0" tIns="0" rIns="0" bIns="0" rtlCol="0" anchor="t">
            <a:spAutoFit/>
          </a:bodyPr>
          <a:lstStyle/>
          <a:p>
            <a:pPr algn="ctr">
              <a:lnSpc>
                <a:spcPts val="2716"/>
              </a:lnSpc>
            </a:pPr>
            <a:r>
              <a:rPr lang="en-US" sz="2156">
                <a:solidFill>
                  <a:srgbClr val="404E50"/>
                </a:solidFill>
                <a:latin typeface="Overpass Ultra-Bold"/>
              </a:rPr>
              <a:t>COPYRIGHT © DERECHOS RESERVADOS​                                                                                                                            INFO@INEFAM.COM</a:t>
            </a:r>
            <a:r>
              <a:rPr lang="en-US" sz="2156">
                <a:solidFill>
                  <a:srgbClr val="404E50"/>
                </a:solidFill>
                <a:latin typeface="Overpass"/>
              </a:rPr>
              <a:t>​</a:t>
            </a:r>
          </a:p>
          <a:p>
            <a:pPr marL="0" lvl="0" indent="0" algn="ctr">
              <a:lnSpc>
                <a:spcPts val="2716"/>
              </a:lnSpc>
              <a:spcBef>
                <a:spcPct val="0"/>
              </a:spcBef>
            </a:pPr>
            <a:endParaRPr lang="en-US" sz="2156">
              <a:solidFill>
                <a:srgbClr val="404E50"/>
              </a:solidFill>
              <a:latin typeface="Overpas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5399" y="-261766"/>
            <a:ext cx="19979614" cy="1520481"/>
            <a:chOff x="0" y="0"/>
            <a:chExt cx="5262121" cy="400456"/>
          </a:xfrm>
        </p:grpSpPr>
        <p:sp>
          <p:nvSpPr>
            <p:cNvPr id="3" name="Freeform 3"/>
            <p:cNvSpPr/>
            <p:nvPr/>
          </p:nvSpPr>
          <p:spPr>
            <a:xfrm>
              <a:off x="0" y="0"/>
              <a:ext cx="5262121" cy="400456"/>
            </a:xfrm>
            <a:custGeom>
              <a:avLst/>
              <a:gdLst/>
              <a:ahLst/>
              <a:cxnLst/>
              <a:rect l="l" t="t" r="r" b="b"/>
              <a:pathLst>
                <a:path w="5262121" h="400456">
                  <a:moveTo>
                    <a:pt x="5262121" y="0"/>
                  </a:moveTo>
                  <a:lnTo>
                    <a:pt x="0" y="0"/>
                  </a:lnTo>
                  <a:lnTo>
                    <a:pt x="101600" y="200228"/>
                  </a:lnTo>
                  <a:lnTo>
                    <a:pt x="0" y="400456"/>
                  </a:lnTo>
                  <a:lnTo>
                    <a:pt x="5262121" y="400456"/>
                  </a:lnTo>
                  <a:lnTo>
                    <a:pt x="5160521" y="200228"/>
                  </a:lnTo>
                  <a:lnTo>
                    <a:pt x="5262121" y="0"/>
                  </a:lnTo>
                  <a:close/>
                </a:path>
              </a:pathLst>
            </a:custGeom>
            <a:solidFill>
              <a:srgbClr val="6F716F"/>
            </a:solidFill>
          </p:spPr>
          <p:txBody>
            <a:bodyPr/>
            <a:lstStyle/>
            <a:p>
              <a:endParaRPr lang="es-MX"/>
            </a:p>
          </p:txBody>
        </p:sp>
        <p:sp>
          <p:nvSpPr>
            <p:cNvPr id="4" name="TextBox 4"/>
            <p:cNvSpPr txBox="1"/>
            <p:nvPr/>
          </p:nvSpPr>
          <p:spPr>
            <a:xfrm>
              <a:off x="88900" y="-38100"/>
              <a:ext cx="5084321" cy="4385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309393" y="9352536"/>
            <a:ext cx="16331920" cy="1340208"/>
            <a:chOff x="0" y="0"/>
            <a:chExt cx="4301411" cy="352977"/>
          </a:xfrm>
        </p:grpSpPr>
        <p:sp>
          <p:nvSpPr>
            <p:cNvPr id="6" name="Freeform 6"/>
            <p:cNvSpPr/>
            <p:nvPr/>
          </p:nvSpPr>
          <p:spPr>
            <a:xfrm>
              <a:off x="0" y="0"/>
              <a:ext cx="4301411" cy="352977"/>
            </a:xfrm>
            <a:custGeom>
              <a:avLst/>
              <a:gdLst/>
              <a:ahLst/>
              <a:cxnLst/>
              <a:rect l="l" t="t" r="r" b="b"/>
              <a:pathLst>
                <a:path w="4301411" h="352977">
                  <a:moveTo>
                    <a:pt x="24176" y="0"/>
                  </a:moveTo>
                  <a:lnTo>
                    <a:pt x="4277235" y="0"/>
                  </a:lnTo>
                  <a:cubicBezTo>
                    <a:pt x="4290587" y="0"/>
                    <a:pt x="4301411" y="10824"/>
                    <a:pt x="4301411" y="24176"/>
                  </a:cubicBezTo>
                  <a:lnTo>
                    <a:pt x="4301411" y="328801"/>
                  </a:lnTo>
                  <a:cubicBezTo>
                    <a:pt x="4301411" y="335213"/>
                    <a:pt x="4298864" y="341362"/>
                    <a:pt x="4294330" y="345896"/>
                  </a:cubicBezTo>
                  <a:cubicBezTo>
                    <a:pt x="4289796" y="350430"/>
                    <a:pt x="4283647" y="352977"/>
                    <a:pt x="4277235" y="352977"/>
                  </a:cubicBezTo>
                  <a:lnTo>
                    <a:pt x="24176" y="352977"/>
                  </a:lnTo>
                  <a:cubicBezTo>
                    <a:pt x="10824" y="352977"/>
                    <a:pt x="0" y="342153"/>
                    <a:pt x="0" y="328801"/>
                  </a:cubicBezTo>
                  <a:lnTo>
                    <a:pt x="0" y="24176"/>
                  </a:lnTo>
                  <a:cubicBezTo>
                    <a:pt x="0" y="10824"/>
                    <a:pt x="10824" y="0"/>
                    <a:pt x="24176" y="0"/>
                  </a:cubicBezTo>
                  <a:close/>
                </a:path>
              </a:pathLst>
            </a:custGeom>
            <a:solidFill>
              <a:srgbClr val="6F716F"/>
            </a:solidFill>
          </p:spPr>
          <p:txBody>
            <a:bodyPr/>
            <a:lstStyle/>
            <a:p>
              <a:endParaRPr lang="es-MX"/>
            </a:p>
          </p:txBody>
        </p:sp>
        <p:sp>
          <p:nvSpPr>
            <p:cNvPr id="7" name="TextBox 7"/>
            <p:cNvSpPr txBox="1"/>
            <p:nvPr/>
          </p:nvSpPr>
          <p:spPr>
            <a:xfrm>
              <a:off x="0" y="-38100"/>
              <a:ext cx="4301411" cy="391077"/>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597" y="9258300"/>
            <a:ext cx="1014640" cy="1028700"/>
          </a:xfrm>
          <a:custGeom>
            <a:avLst/>
            <a:gdLst/>
            <a:ahLst/>
            <a:cxnLst/>
            <a:rect l="l" t="t" r="r" b="b"/>
            <a:pathLst>
              <a:path w="1014640" h="1028700">
                <a:moveTo>
                  <a:pt x="0" y="0"/>
                </a:moveTo>
                <a:lnTo>
                  <a:pt x="1014640" y="0"/>
                </a:lnTo>
                <a:lnTo>
                  <a:pt x="1014640" y="1028700"/>
                </a:lnTo>
                <a:lnTo>
                  <a:pt x="0" y="1028700"/>
                </a:lnTo>
                <a:lnTo>
                  <a:pt x="0" y="0"/>
                </a:lnTo>
                <a:close/>
              </a:path>
            </a:pathLst>
          </a:custGeom>
          <a:blipFill>
            <a:blip r:embed="rId2">
              <a:alphaModFix amt="50000"/>
            </a:blip>
            <a:stretch>
              <a:fillRect/>
            </a:stretch>
          </a:blipFill>
        </p:spPr>
        <p:txBody>
          <a:bodyPr/>
          <a:lstStyle/>
          <a:p>
            <a:endParaRPr lang="es-MX"/>
          </a:p>
        </p:txBody>
      </p:sp>
      <p:grpSp>
        <p:nvGrpSpPr>
          <p:cNvPr id="9" name="Group 9"/>
          <p:cNvGrpSpPr/>
          <p:nvPr/>
        </p:nvGrpSpPr>
        <p:grpSpPr>
          <a:xfrm>
            <a:off x="304284" y="1558406"/>
            <a:ext cx="17679433" cy="7400204"/>
            <a:chOff x="0" y="0"/>
            <a:chExt cx="4656311" cy="1949025"/>
          </a:xfrm>
        </p:grpSpPr>
        <p:sp>
          <p:nvSpPr>
            <p:cNvPr id="10" name="Freeform 10"/>
            <p:cNvSpPr/>
            <p:nvPr/>
          </p:nvSpPr>
          <p:spPr>
            <a:xfrm>
              <a:off x="0" y="0"/>
              <a:ext cx="4656312" cy="1949025"/>
            </a:xfrm>
            <a:custGeom>
              <a:avLst/>
              <a:gdLst/>
              <a:ahLst/>
              <a:cxnLst/>
              <a:rect l="l" t="t" r="r" b="b"/>
              <a:pathLst>
                <a:path w="4656312" h="1949025">
                  <a:moveTo>
                    <a:pt x="9634" y="0"/>
                  </a:moveTo>
                  <a:lnTo>
                    <a:pt x="4646678" y="0"/>
                  </a:lnTo>
                  <a:cubicBezTo>
                    <a:pt x="4651998" y="0"/>
                    <a:pt x="4656312" y="4313"/>
                    <a:pt x="4656312" y="9634"/>
                  </a:cubicBezTo>
                  <a:lnTo>
                    <a:pt x="4656312" y="1939391"/>
                  </a:lnTo>
                  <a:cubicBezTo>
                    <a:pt x="4656312" y="1941946"/>
                    <a:pt x="4655296" y="1944396"/>
                    <a:pt x="4653490" y="1946203"/>
                  </a:cubicBezTo>
                  <a:cubicBezTo>
                    <a:pt x="4651683" y="1948010"/>
                    <a:pt x="4649232" y="1949025"/>
                    <a:pt x="4646678" y="1949025"/>
                  </a:cubicBezTo>
                  <a:lnTo>
                    <a:pt x="9634" y="1949025"/>
                  </a:lnTo>
                  <a:cubicBezTo>
                    <a:pt x="4313" y="1949025"/>
                    <a:pt x="0" y="1944712"/>
                    <a:pt x="0" y="1939391"/>
                  </a:cubicBezTo>
                  <a:lnTo>
                    <a:pt x="0" y="9634"/>
                  </a:lnTo>
                  <a:cubicBezTo>
                    <a:pt x="0" y="7079"/>
                    <a:pt x="1015" y="4628"/>
                    <a:pt x="2822" y="2822"/>
                  </a:cubicBezTo>
                  <a:cubicBezTo>
                    <a:pt x="4628" y="1015"/>
                    <a:pt x="7079" y="0"/>
                    <a:pt x="9634" y="0"/>
                  </a:cubicBezTo>
                  <a:close/>
                </a:path>
              </a:pathLst>
            </a:custGeom>
            <a:solidFill>
              <a:srgbClr val="000000">
                <a:alpha val="0"/>
              </a:srgbClr>
            </a:solidFill>
            <a:ln w="161925" cap="rnd">
              <a:gradFill>
                <a:gsLst>
                  <a:gs pos="0">
                    <a:srgbClr val="911D1D">
                      <a:alpha val="100000"/>
                    </a:srgbClr>
                  </a:gs>
                  <a:gs pos="100000">
                    <a:srgbClr val="500808">
                      <a:alpha val="100000"/>
                    </a:srgbClr>
                  </a:gs>
                </a:gsLst>
                <a:lin ang="0"/>
              </a:gradFill>
              <a:prstDash val="solid"/>
              <a:round/>
            </a:ln>
          </p:spPr>
          <p:txBody>
            <a:bodyPr/>
            <a:lstStyle/>
            <a:p>
              <a:endParaRPr lang="es-MX"/>
            </a:p>
          </p:txBody>
        </p:sp>
        <p:sp>
          <p:nvSpPr>
            <p:cNvPr id="11" name="TextBox 11"/>
            <p:cNvSpPr txBox="1"/>
            <p:nvPr/>
          </p:nvSpPr>
          <p:spPr>
            <a:xfrm>
              <a:off x="0" y="-38100"/>
              <a:ext cx="4656311" cy="198712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434435" y="2091750"/>
            <a:ext cx="17419130" cy="6054637"/>
          </a:xfrm>
          <a:custGeom>
            <a:avLst/>
            <a:gdLst/>
            <a:ahLst/>
            <a:cxnLst/>
            <a:rect l="l" t="t" r="r" b="b"/>
            <a:pathLst>
              <a:path w="17419130" h="6054637">
                <a:moveTo>
                  <a:pt x="0" y="0"/>
                </a:moveTo>
                <a:lnTo>
                  <a:pt x="17419130" y="0"/>
                </a:lnTo>
                <a:lnTo>
                  <a:pt x="17419130" y="6054638"/>
                </a:lnTo>
                <a:lnTo>
                  <a:pt x="0" y="6054638"/>
                </a:lnTo>
                <a:lnTo>
                  <a:pt x="0" y="0"/>
                </a:lnTo>
                <a:close/>
              </a:path>
            </a:pathLst>
          </a:custGeom>
          <a:blipFill>
            <a:blip r:embed="rId3"/>
            <a:stretch>
              <a:fillRect/>
            </a:stretch>
          </a:blipFill>
        </p:spPr>
        <p:txBody>
          <a:bodyPr/>
          <a:lstStyle/>
          <a:p>
            <a:endParaRPr lang="es-MX"/>
          </a:p>
        </p:txBody>
      </p:sp>
      <p:sp>
        <p:nvSpPr>
          <p:cNvPr id="13" name="TextBox 13"/>
          <p:cNvSpPr txBox="1"/>
          <p:nvPr/>
        </p:nvSpPr>
        <p:spPr>
          <a:xfrm>
            <a:off x="3005060" y="346185"/>
            <a:ext cx="13073140" cy="577659"/>
          </a:xfrm>
          <a:prstGeom prst="rect">
            <a:avLst/>
          </a:prstGeom>
        </p:spPr>
        <p:txBody>
          <a:bodyPr wrap="square" lIns="0" tIns="0" rIns="0" bIns="0" rtlCol="0" anchor="t">
            <a:spAutoFit/>
          </a:bodyPr>
          <a:lstStyle/>
          <a:p>
            <a:pPr algn="ctr">
              <a:lnSpc>
                <a:spcPts val="4899"/>
              </a:lnSpc>
            </a:pPr>
            <a:r>
              <a:rPr lang="en-US" sz="3499" dirty="0">
                <a:solidFill>
                  <a:srgbClr val="FFFFFF"/>
                </a:solidFill>
                <a:latin typeface="Overpass Ultra-Bold"/>
              </a:rPr>
              <a:t>EVOLUCIÓN DE LA COMPRA PÚBLICA DE MEDICAMENTOS</a:t>
            </a:r>
          </a:p>
        </p:txBody>
      </p:sp>
      <p:sp>
        <p:nvSpPr>
          <p:cNvPr id="14" name="TextBox 14"/>
          <p:cNvSpPr txBox="1"/>
          <p:nvPr/>
        </p:nvSpPr>
        <p:spPr>
          <a:xfrm>
            <a:off x="2675518" y="9413438"/>
            <a:ext cx="15599670" cy="873562"/>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Fuente: Elaboración propia con datos de INEFAM-SP®. Disponible en https://inefam.com/Mapa-del-desabasto/</a:t>
            </a:r>
          </a:p>
          <a:p>
            <a:pPr algn="just">
              <a:lnSpc>
                <a:spcPts val="2239"/>
              </a:lnSpc>
            </a:pPr>
            <a:r>
              <a:rPr lang="en-US" sz="1599">
                <a:solidFill>
                  <a:srgbClr val="FFFFFF"/>
                </a:solidFill>
                <a:latin typeface="Overpass"/>
              </a:rPr>
              <a:t>Nota: El análisis se realiza con base 2016-2018 = 100 (promedio de la información acumulada), comparando con la información acumulada por año. </a:t>
            </a:r>
          </a:p>
          <a:p>
            <a:pPr algn="just">
              <a:lnSpc>
                <a:spcPts val="2239"/>
              </a:lnSpc>
            </a:pPr>
            <a:r>
              <a:rPr lang="en-US" sz="1599">
                <a:solidFill>
                  <a:srgbClr val="FFFFFF"/>
                </a:solidFill>
                <a:latin typeface="Overpass"/>
              </a:rPr>
              <a:t>              </a:t>
            </a:r>
            <a:r>
              <a:rPr lang="en-US" sz="1599">
                <a:solidFill>
                  <a:srgbClr val="FFFFFF"/>
                </a:solidFill>
                <a:latin typeface="Overpass Ultra-Bold"/>
              </a:rPr>
              <a:t>                                                                                                                                                                                                                                                             INFO@INEFAM.COM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5399" y="-261766"/>
            <a:ext cx="19979614" cy="1520481"/>
            <a:chOff x="0" y="0"/>
            <a:chExt cx="5262121" cy="400456"/>
          </a:xfrm>
        </p:grpSpPr>
        <p:sp>
          <p:nvSpPr>
            <p:cNvPr id="3" name="Freeform 3"/>
            <p:cNvSpPr/>
            <p:nvPr/>
          </p:nvSpPr>
          <p:spPr>
            <a:xfrm>
              <a:off x="0" y="0"/>
              <a:ext cx="5262121" cy="400456"/>
            </a:xfrm>
            <a:custGeom>
              <a:avLst/>
              <a:gdLst/>
              <a:ahLst/>
              <a:cxnLst/>
              <a:rect l="l" t="t" r="r" b="b"/>
              <a:pathLst>
                <a:path w="5262121" h="400456">
                  <a:moveTo>
                    <a:pt x="5262121" y="0"/>
                  </a:moveTo>
                  <a:lnTo>
                    <a:pt x="0" y="0"/>
                  </a:lnTo>
                  <a:lnTo>
                    <a:pt x="101600" y="200228"/>
                  </a:lnTo>
                  <a:lnTo>
                    <a:pt x="0" y="400456"/>
                  </a:lnTo>
                  <a:lnTo>
                    <a:pt x="5262121" y="400456"/>
                  </a:lnTo>
                  <a:lnTo>
                    <a:pt x="5160521" y="200228"/>
                  </a:lnTo>
                  <a:lnTo>
                    <a:pt x="5262121" y="0"/>
                  </a:lnTo>
                  <a:close/>
                </a:path>
              </a:pathLst>
            </a:custGeom>
            <a:solidFill>
              <a:srgbClr val="6F716F"/>
            </a:solidFill>
          </p:spPr>
          <p:txBody>
            <a:bodyPr/>
            <a:lstStyle/>
            <a:p>
              <a:endParaRPr lang="es-MX"/>
            </a:p>
          </p:txBody>
        </p:sp>
        <p:sp>
          <p:nvSpPr>
            <p:cNvPr id="4" name="TextBox 4"/>
            <p:cNvSpPr txBox="1"/>
            <p:nvPr/>
          </p:nvSpPr>
          <p:spPr>
            <a:xfrm>
              <a:off x="88900" y="-38100"/>
              <a:ext cx="5084321" cy="43855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597" y="9258300"/>
            <a:ext cx="1014640" cy="1028700"/>
          </a:xfrm>
          <a:custGeom>
            <a:avLst/>
            <a:gdLst/>
            <a:ahLst/>
            <a:cxnLst/>
            <a:rect l="l" t="t" r="r" b="b"/>
            <a:pathLst>
              <a:path w="1014640" h="1028700">
                <a:moveTo>
                  <a:pt x="0" y="0"/>
                </a:moveTo>
                <a:lnTo>
                  <a:pt x="1014640" y="0"/>
                </a:lnTo>
                <a:lnTo>
                  <a:pt x="1014640" y="1028700"/>
                </a:lnTo>
                <a:lnTo>
                  <a:pt x="0" y="1028700"/>
                </a:lnTo>
                <a:lnTo>
                  <a:pt x="0" y="0"/>
                </a:lnTo>
                <a:close/>
              </a:path>
            </a:pathLst>
          </a:custGeom>
          <a:blipFill>
            <a:blip r:embed="rId2">
              <a:alphaModFix amt="50000"/>
            </a:blip>
            <a:stretch>
              <a:fillRect/>
            </a:stretch>
          </a:blipFill>
        </p:spPr>
        <p:txBody>
          <a:bodyPr/>
          <a:lstStyle/>
          <a:p>
            <a:endParaRPr lang="es-MX"/>
          </a:p>
        </p:txBody>
      </p:sp>
      <p:grpSp>
        <p:nvGrpSpPr>
          <p:cNvPr id="6" name="Group 6"/>
          <p:cNvGrpSpPr/>
          <p:nvPr/>
        </p:nvGrpSpPr>
        <p:grpSpPr>
          <a:xfrm>
            <a:off x="2309393" y="9352536"/>
            <a:ext cx="16331920" cy="1340208"/>
            <a:chOff x="0" y="0"/>
            <a:chExt cx="4301411" cy="352977"/>
          </a:xfrm>
        </p:grpSpPr>
        <p:sp>
          <p:nvSpPr>
            <p:cNvPr id="7" name="Freeform 7"/>
            <p:cNvSpPr/>
            <p:nvPr/>
          </p:nvSpPr>
          <p:spPr>
            <a:xfrm>
              <a:off x="0" y="0"/>
              <a:ext cx="4301411" cy="352977"/>
            </a:xfrm>
            <a:custGeom>
              <a:avLst/>
              <a:gdLst/>
              <a:ahLst/>
              <a:cxnLst/>
              <a:rect l="l" t="t" r="r" b="b"/>
              <a:pathLst>
                <a:path w="4301411" h="352977">
                  <a:moveTo>
                    <a:pt x="24176" y="0"/>
                  </a:moveTo>
                  <a:lnTo>
                    <a:pt x="4277235" y="0"/>
                  </a:lnTo>
                  <a:cubicBezTo>
                    <a:pt x="4290587" y="0"/>
                    <a:pt x="4301411" y="10824"/>
                    <a:pt x="4301411" y="24176"/>
                  </a:cubicBezTo>
                  <a:lnTo>
                    <a:pt x="4301411" y="328801"/>
                  </a:lnTo>
                  <a:cubicBezTo>
                    <a:pt x="4301411" y="335213"/>
                    <a:pt x="4298864" y="341362"/>
                    <a:pt x="4294330" y="345896"/>
                  </a:cubicBezTo>
                  <a:cubicBezTo>
                    <a:pt x="4289796" y="350430"/>
                    <a:pt x="4283647" y="352977"/>
                    <a:pt x="4277235" y="352977"/>
                  </a:cubicBezTo>
                  <a:lnTo>
                    <a:pt x="24176" y="352977"/>
                  </a:lnTo>
                  <a:cubicBezTo>
                    <a:pt x="10824" y="352977"/>
                    <a:pt x="0" y="342153"/>
                    <a:pt x="0" y="328801"/>
                  </a:cubicBezTo>
                  <a:lnTo>
                    <a:pt x="0" y="24176"/>
                  </a:lnTo>
                  <a:cubicBezTo>
                    <a:pt x="0" y="10824"/>
                    <a:pt x="10824" y="0"/>
                    <a:pt x="24176" y="0"/>
                  </a:cubicBezTo>
                  <a:close/>
                </a:path>
              </a:pathLst>
            </a:custGeom>
            <a:solidFill>
              <a:srgbClr val="6F716F"/>
            </a:solidFill>
          </p:spPr>
          <p:txBody>
            <a:bodyPr/>
            <a:lstStyle/>
            <a:p>
              <a:endParaRPr lang="es-MX"/>
            </a:p>
          </p:txBody>
        </p:sp>
        <p:sp>
          <p:nvSpPr>
            <p:cNvPr id="8" name="TextBox 8"/>
            <p:cNvSpPr txBox="1"/>
            <p:nvPr/>
          </p:nvSpPr>
          <p:spPr>
            <a:xfrm>
              <a:off x="0" y="-38100"/>
              <a:ext cx="4301411" cy="39107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504723" y="2256156"/>
            <a:ext cx="17355917" cy="6004702"/>
          </a:xfrm>
          <a:custGeom>
            <a:avLst/>
            <a:gdLst/>
            <a:ahLst/>
            <a:cxnLst/>
            <a:rect l="l" t="t" r="r" b="b"/>
            <a:pathLst>
              <a:path w="17355917" h="6004702">
                <a:moveTo>
                  <a:pt x="0" y="0"/>
                </a:moveTo>
                <a:lnTo>
                  <a:pt x="17355917" y="0"/>
                </a:lnTo>
                <a:lnTo>
                  <a:pt x="17355917" y="6004702"/>
                </a:lnTo>
                <a:lnTo>
                  <a:pt x="0" y="6004702"/>
                </a:lnTo>
                <a:lnTo>
                  <a:pt x="0" y="0"/>
                </a:lnTo>
                <a:close/>
              </a:path>
            </a:pathLst>
          </a:custGeom>
          <a:blipFill>
            <a:blip r:embed="rId3"/>
            <a:stretch>
              <a:fillRect/>
            </a:stretch>
          </a:blipFill>
        </p:spPr>
        <p:txBody>
          <a:bodyPr/>
          <a:lstStyle/>
          <a:p>
            <a:endParaRPr lang="es-MX"/>
          </a:p>
        </p:txBody>
      </p:sp>
      <p:sp>
        <p:nvSpPr>
          <p:cNvPr id="10" name="TextBox 10"/>
          <p:cNvSpPr txBox="1"/>
          <p:nvPr/>
        </p:nvSpPr>
        <p:spPr>
          <a:xfrm>
            <a:off x="3005060" y="193207"/>
            <a:ext cx="12692140" cy="577659"/>
          </a:xfrm>
          <a:prstGeom prst="rect">
            <a:avLst/>
          </a:prstGeom>
        </p:spPr>
        <p:txBody>
          <a:bodyPr wrap="square" lIns="0" tIns="0" rIns="0" bIns="0" rtlCol="0" anchor="t">
            <a:spAutoFit/>
          </a:bodyPr>
          <a:lstStyle/>
          <a:p>
            <a:pPr algn="ctr">
              <a:lnSpc>
                <a:spcPts val="4899"/>
              </a:lnSpc>
            </a:pPr>
            <a:r>
              <a:rPr lang="en-US" sz="3499" dirty="0">
                <a:solidFill>
                  <a:srgbClr val="FFFFFF"/>
                </a:solidFill>
                <a:latin typeface="Overpass Ultra-Bold"/>
              </a:rPr>
              <a:t>EVOLUCIÓN DE LA COMPRA PÚBLICA DE MEDICAMENTOS</a:t>
            </a:r>
          </a:p>
        </p:txBody>
      </p:sp>
      <p:sp>
        <p:nvSpPr>
          <p:cNvPr id="11" name="TextBox 11"/>
          <p:cNvSpPr txBox="1"/>
          <p:nvPr/>
        </p:nvSpPr>
        <p:spPr>
          <a:xfrm>
            <a:off x="2675518" y="9413438"/>
            <a:ext cx="15599670" cy="873562"/>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Fuente: Elaboración propia con datos de INEFAM-SP®. Disponible en https://inefam.com/Mapa-del-desabasto/</a:t>
            </a:r>
          </a:p>
          <a:p>
            <a:pPr algn="just">
              <a:lnSpc>
                <a:spcPts val="2239"/>
              </a:lnSpc>
            </a:pPr>
            <a:r>
              <a:rPr lang="en-US" sz="1599">
                <a:solidFill>
                  <a:srgbClr val="FFFFFF"/>
                </a:solidFill>
                <a:latin typeface="Overpass"/>
              </a:rPr>
              <a:t>Nota: El análisis se realiza con base 2016-2018 = 100 (promedio de la información acumulada), comparando con la información acumulada por año. </a:t>
            </a:r>
          </a:p>
          <a:p>
            <a:pPr algn="just">
              <a:lnSpc>
                <a:spcPts val="2239"/>
              </a:lnSpc>
            </a:pPr>
            <a:r>
              <a:rPr lang="en-US" sz="1599">
                <a:solidFill>
                  <a:srgbClr val="FFFFFF"/>
                </a:solidFill>
                <a:latin typeface="Overpass"/>
              </a:rPr>
              <a:t>              </a:t>
            </a:r>
            <a:r>
              <a:rPr lang="en-US" sz="1599">
                <a:solidFill>
                  <a:srgbClr val="FFFFFF"/>
                </a:solidFill>
                <a:latin typeface="Overpass Ultra-Bold"/>
              </a:rPr>
              <a:t>                                                                                                                                                                                                                                                             INFO@INEFAM.COM</a:t>
            </a:r>
          </a:p>
        </p:txBody>
      </p:sp>
      <p:grpSp>
        <p:nvGrpSpPr>
          <p:cNvPr id="12" name="Group 12"/>
          <p:cNvGrpSpPr/>
          <p:nvPr/>
        </p:nvGrpSpPr>
        <p:grpSpPr>
          <a:xfrm>
            <a:off x="304284" y="1558406"/>
            <a:ext cx="17679433" cy="7400204"/>
            <a:chOff x="0" y="0"/>
            <a:chExt cx="4656311" cy="1949025"/>
          </a:xfrm>
        </p:grpSpPr>
        <p:sp>
          <p:nvSpPr>
            <p:cNvPr id="13" name="Freeform 13"/>
            <p:cNvSpPr/>
            <p:nvPr/>
          </p:nvSpPr>
          <p:spPr>
            <a:xfrm>
              <a:off x="0" y="0"/>
              <a:ext cx="4656312" cy="1949025"/>
            </a:xfrm>
            <a:custGeom>
              <a:avLst/>
              <a:gdLst/>
              <a:ahLst/>
              <a:cxnLst/>
              <a:rect l="l" t="t" r="r" b="b"/>
              <a:pathLst>
                <a:path w="4656312" h="1949025">
                  <a:moveTo>
                    <a:pt x="9634" y="0"/>
                  </a:moveTo>
                  <a:lnTo>
                    <a:pt x="4646678" y="0"/>
                  </a:lnTo>
                  <a:cubicBezTo>
                    <a:pt x="4651998" y="0"/>
                    <a:pt x="4656312" y="4313"/>
                    <a:pt x="4656312" y="9634"/>
                  </a:cubicBezTo>
                  <a:lnTo>
                    <a:pt x="4656312" y="1939391"/>
                  </a:lnTo>
                  <a:cubicBezTo>
                    <a:pt x="4656312" y="1941946"/>
                    <a:pt x="4655296" y="1944396"/>
                    <a:pt x="4653490" y="1946203"/>
                  </a:cubicBezTo>
                  <a:cubicBezTo>
                    <a:pt x="4651683" y="1948010"/>
                    <a:pt x="4649232" y="1949025"/>
                    <a:pt x="4646678" y="1949025"/>
                  </a:cubicBezTo>
                  <a:lnTo>
                    <a:pt x="9634" y="1949025"/>
                  </a:lnTo>
                  <a:cubicBezTo>
                    <a:pt x="4313" y="1949025"/>
                    <a:pt x="0" y="1944712"/>
                    <a:pt x="0" y="1939391"/>
                  </a:cubicBezTo>
                  <a:lnTo>
                    <a:pt x="0" y="9634"/>
                  </a:lnTo>
                  <a:cubicBezTo>
                    <a:pt x="0" y="7079"/>
                    <a:pt x="1015" y="4628"/>
                    <a:pt x="2822" y="2822"/>
                  </a:cubicBezTo>
                  <a:cubicBezTo>
                    <a:pt x="4628" y="1015"/>
                    <a:pt x="7079" y="0"/>
                    <a:pt x="9634" y="0"/>
                  </a:cubicBezTo>
                  <a:close/>
                </a:path>
              </a:pathLst>
            </a:custGeom>
            <a:solidFill>
              <a:srgbClr val="000000">
                <a:alpha val="0"/>
              </a:srgbClr>
            </a:solidFill>
            <a:ln w="161925" cap="rnd">
              <a:gradFill>
                <a:gsLst>
                  <a:gs pos="0">
                    <a:srgbClr val="911D1D">
                      <a:alpha val="100000"/>
                    </a:srgbClr>
                  </a:gs>
                  <a:gs pos="100000">
                    <a:srgbClr val="500808">
                      <a:alpha val="100000"/>
                    </a:srgbClr>
                  </a:gs>
                </a:gsLst>
                <a:lin ang="0"/>
              </a:gradFill>
              <a:prstDash val="solid"/>
              <a:round/>
            </a:ln>
          </p:spPr>
          <p:txBody>
            <a:bodyPr/>
            <a:lstStyle/>
            <a:p>
              <a:endParaRPr lang="es-MX"/>
            </a:p>
          </p:txBody>
        </p:sp>
        <p:sp>
          <p:nvSpPr>
            <p:cNvPr id="14" name="TextBox 14"/>
            <p:cNvSpPr txBox="1"/>
            <p:nvPr/>
          </p:nvSpPr>
          <p:spPr>
            <a:xfrm>
              <a:off x="0" y="-38100"/>
              <a:ext cx="4656311" cy="1987125"/>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2000" y="9504966"/>
            <a:ext cx="18700082" cy="1063436"/>
            <a:chOff x="0" y="0"/>
            <a:chExt cx="4925125" cy="280082"/>
          </a:xfrm>
        </p:grpSpPr>
        <p:sp>
          <p:nvSpPr>
            <p:cNvPr id="3" name="Freeform 3"/>
            <p:cNvSpPr/>
            <p:nvPr/>
          </p:nvSpPr>
          <p:spPr>
            <a:xfrm>
              <a:off x="0" y="0"/>
              <a:ext cx="4925125" cy="280082"/>
            </a:xfrm>
            <a:custGeom>
              <a:avLst/>
              <a:gdLst/>
              <a:ahLst/>
              <a:cxnLst/>
              <a:rect l="l" t="t" r="r" b="b"/>
              <a:pathLst>
                <a:path w="4925125" h="280082">
                  <a:moveTo>
                    <a:pt x="0" y="0"/>
                  </a:moveTo>
                  <a:lnTo>
                    <a:pt x="4925125" y="0"/>
                  </a:lnTo>
                  <a:lnTo>
                    <a:pt x="4925125" y="280082"/>
                  </a:lnTo>
                  <a:lnTo>
                    <a:pt x="0" y="280082"/>
                  </a:lnTo>
                  <a:close/>
                </a:path>
              </a:pathLst>
            </a:custGeom>
            <a:solidFill>
              <a:srgbClr val="F2F2F2"/>
            </a:solidFill>
          </p:spPr>
          <p:txBody>
            <a:bodyPr/>
            <a:lstStyle/>
            <a:p>
              <a:endParaRPr lang="es-MX"/>
            </a:p>
          </p:txBody>
        </p:sp>
        <p:sp>
          <p:nvSpPr>
            <p:cNvPr id="4" name="TextBox 4"/>
            <p:cNvSpPr txBox="1"/>
            <p:nvPr/>
          </p:nvSpPr>
          <p:spPr>
            <a:xfrm>
              <a:off x="0" y="-38100"/>
              <a:ext cx="4925125" cy="31818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517999" y="10017634"/>
            <a:ext cx="16741301" cy="19050"/>
          </a:xfrm>
          <a:prstGeom prst="line">
            <a:avLst/>
          </a:prstGeom>
          <a:ln w="38100" cap="flat">
            <a:solidFill>
              <a:srgbClr val="000000"/>
            </a:solidFill>
            <a:prstDash val="solid"/>
            <a:headEnd type="none" w="sm" len="sm"/>
            <a:tailEnd type="none" w="sm" len="sm"/>
          </a:ln>
        </p:spPr>
        <p:txBody>
          <a:bodyPr/>
          <a:lstStyle/>
          <a:p>
            <a:endParaRPr lang="es-MX"/>
          </a:p>
        </p:txBody>
      </p:sp>
      <p:sp>
        <p:nvSpPr>
          <p:cNvPr id="6" name="TextBox 6"/>
          <p:cNvSpPr txBox="1"/>
          <p:nvPr/>
        </p:nvSpPr>
        <p:spPr>
          <a:xfrm>
            <a:off x="9794253" y="7917405"/>
            <a:ext cx="7724805" cy="982980"/>
          </a:xfrm>
          <a:prstGeom prst="rect">
            <a:avLst/>
          </a:prstGeom>
        </p:spPr>
        <p:txBody>
          <a:bodyPr lIns="0" tIns="0" rIns="0" bIns="0" rtlCol="0" anchor="t">
            <a:spAutoFit/>
          </a:bodyPr>
          <a:lstStyle/>
          <a:p>
            <a:pPr algn="just">
              <a:lnSpc>
                <a:spcPts val="2520"/>
              </a:lnSpc>
            </a:pPr>
            <a:r>
              <a:rPr lang="en-US" sz="1800">
                <a:solidFill>
                  <a:srgbClr val="000000"/>
                </a:solidFill>
                <a:latin typeface="Overpass"/>
              </a:rPr>
              <a:t>En México, </a:t>
            </a:r>
            <a:r>
              <a:rPr lang="en-US" sz="1800">
                <a:solidFill>
                  <a:srgbClr val="000000"/>
                </a:solidFill>
                <a:latin typeface="Overpass Ultra-Bold"/>
              </a:rPr>
              <a:t>29 millones</a:t>
            </a:r>
            <a:r>
              <a:rPr lang="en-US" sz="1800">
                <a:solidFill>
                  <a:srgbClr val="000000"/>
                </a:solidFill>
                <a:latin typeface="Overpass"/>
              </a:rPr>
              <a:t> de personas requieren</a:t>
            </a:r>
            <a:r>
              <a:rPr lang="en-US" sz="1800">
                <a:solidFill>
                  <a:srgbClr val="000000"/>
                </a:solidFill>
                <a:latin typeface="Overpass Ultra-Bold"/>
              </a:rPr>
              <a:t> cuidados paliativos</a:t>
            </a:r>
            <a:r>
              <a:rPr lang="en-US" sz="1800">
                <a:solidFill>
                  <a:srgbClr val="000000"/>
                </a:solidFill>
                <a:latin typeface="Overpass"/>
              </a:rPr>
              <a:t>, de las cuales, </a:t>
            </a:r>
            <a:r>
              <a:rPr lang="en-US" sz="1800">
                <a:solidFill>
                  <a:srgbClr val="000000"/>
                </a:solidFill>
                <a:latin typeface="Overpass Ultra-Bold"/>
              </a:rPr>
              <a:t>5.8 millones  no recibe ningún tipo de atención</a:t>
            </a:r>
            <a:r>
              <a:rPr lang="en-US" sz="1800">
                <a:solidFill>
                  <a:srgbClr val="000000"/>
                </a:solidFill>
                <a:latin typeface="Overpass"/>
              </a:rPr>
              <a:t> o tratamiento, y </a:t>
            </a:r>
            <a:r>
              <a:rPr lang="en-US" sz="1800">
                <a:solidFill>
                  <a:srgbClr val="000000"/>
                </a:solidFill>
                <a:latin typeface="Overpass Ultra-Bold"/>
              </a:rPr>
              <a:t>5.8 millone</a:t>
            </a:r>
            <a:r>
              <a:rPr lang="en-US" sz="1800">
                <a:solidFill>
                  <a:srgbClr val="000000"/>
                </a:solidFill>
                <a:latin typeface="Overpass"/>
              </a:rPr>
              <a:t>s reciben tratamiento, pero son </a:t>
            </a:r>
            <a:r>
              <a:rPr lang="en-US" sz="1800">
                <a:solidFill>
                  <a:srgbClr val="000000"/>
                </a:solidFill>
                <a:latin typeface="Overpass Ultra-Bold"/>
              </a:rPr>
              <a:t>tratamientos “alternativos”.</a:t>
            </a:r>
          </a:p>
        </p:txBody>
      </p:sp>
      <p:pic>
        <p:nvPicPr>
          <p:cNvPr id="7" name="Picture 7"/>
          <p:cNvPicPr>
            <a:picLocks noChangeAspect="1"/>
          </p:cNvPicPr>
          <p:nvPr/>
        </p:nvPicPr>
        <p:blipFill>
          <a:blip r:embed="rId2"/>
          <a:stretch>
            <a:fillRect/>
          </a:stretch>
        </p:blipFill>
        <p:spPr>
          <a:xfrm>
            <a:off x="5933006" y="612173"/>
            <a:ext cx="13286418" cy="7802834"/>
          </a:xfrm>
          <a:prstGeom prst="rect">
            <a:avLst/>
          </a:prstGeom>
        </p:spPr>
      </p:pic>
      <p:pic>
        <p:nvPicPr>
          <p:cNvPr id="8" name="Picture 8"/>
          <p:cNvPicPr>
            <a:picLocks noChangeAspect="1"/>
          </p:cNvPicPr>
          <p:nvPr/>
        </p:nvPicPr>
        <p:blipFill>
          <a:blip r:embed="rId3"/>
          <a:stretch>
            <a:fillRect/>
          </a:stretch>
        </p:blipFill>
        <p:spPr>
          <a:xfrm>
            <a:off x="-725614" y="4622928"/>
            <a:ext cx="10741453" cy="5369754"/>
          </a:xfrm>
          <a:prstGeom prst="rect">
            <a:avLst/>
          </a:prstGeom>
        </p:spPr>
      </p:pic>
      <p:sp>
        <p:nvSpPr>
          <p:cNvPr id="9" name="Freeform 9"/>
          <p:cNvSpPr/>
          <p:nvPr/>
        </p:nvSpPr>
        <p:spPr>
          <a:xfrm>
            <a:off x="15302893" y="2617714"/>
            <a:ext cx="2985107" cy="1626883"/>
          </a:xfrm>
          <a:custGeom>
            <a:avLst/>
            <a:gdLst/>
            <a:ahLst/>
            <a:cxnLst/>
            <a:rect l="l" t="t" r="r" b="b"/>
            <a:pathLst>
              <a:path w="2985107" h="1626883">
                <a:moveTo>
                  <a:pt x="0" y="0"/>
                </a:moveTo>
                <a:lnTo>
                  <a:pt x="2985107" y="0"/>
                </a:lnTo>
                <a:lnTo>
                  <a:pt x="2985107" y="1626883"/>
                </a:lnTo>
                <a:lnTo>
                  <a:pt x="0" y="1626883"/>
                </a:lnTo>
                <a:lnTo>
                  <a:pt x="0" y="0"/>
                </a:lnTo>
                <a:close/>
              </a:path>
            </a:pathLst>
          </a:custGeom>
          <a:blipFill>
            <a:blip r:embed="rId4"/>
            <a:stretch>
              <a:fillRect/>
            </a:stretch>
          </a:blipFill>
        </p:spPr>
        <p:txBody>
          <a:bodyPr/>
          <a:lstStyle/>
          <a:p>
            <a:endParaRPr lang="es-MX"/>
          </a:p>
        </p:txBody>
      </p:sp>
      <p:pic>
        <p:nvPicPr>
          <p:cNvPr id="10" name="Picture 10"/>
          <p:cNvPicPr>
            <a:picLocks noChangeAspect="1"/>
          </p:cNvPicPr>
          <p:nvPr/>
        </p:nvPicPr>
        <p:blipFill>
          <a:blip r:embed="rId5"/>
          <a:srcRect/>
          <a:stretch>
            <a:fillRect/>
          </a:stretch>
        </p:blipFill>
        <p:spPr>
          <a:xfrm>
            <a:off x="950571" y="5143500"/>
            <a:ext cx="1811106" cy="1584718"/>
          </a:xfrm>
          <a:prstGeom prst="rect">
            <a:avLst/>
          </a:prstGeom>
        </p:spPr>
      </p:pic>
      <p:pic>
        <p:nvPicPr>
          <p:cNvPr id="11" name="Picture 11"/>
          <p:cNvPicPr>
            <a:picLocks noChangeAspect="1"/>
          </p:cNvPicPr>
          <p:nvPr/>
        </p:nvPicPr>
        <p:blipFill>
          <a:blip r:embed="rId6"/>
          <a:srcRect/>
          <a:stretch>
            <a:fillRect/>
          </a:stretch>
        </p:blipFill>
        <p:spPr>
          <a:xfrm>
            <a:off x="7368505" y="2112054"/>
            <a:ext cx="2425748" cy="1767729"/>
          </a:xfrm>
          <a:prstGeom prst="rect">
            <a:avLst/>
          </a:prstGeom>
        </p:spPr>
      </p:pic>
      <p:grpSp>
        <p:nvGrpSpPr>
          <p:cNvPr id="12" name="Group 12"/>
          <p:cNvGrpSpPr/>
          <p:nvPr/>
        </p:nvGrpSpPr>
        <p:grpSpPr>
          <a:xfrm>
            <a:off x="-475399" y="-261766"/>
            <a:ext cx="19979614" cy="1520481"/>
            <a:chOff x="0" y="0"/>
            <a:chExt cx="5262121" cy="400456"/>
          </a:xfrm>
        </p:grpSpPr>
        <p:sp>
          <p:nvSpPr>
            <p:cNvPr id="13" name="Freeform 13"/>
            <p:cNvSpPr/>
            <p:nvPr/>
          </p:nvSpPr>
          <p:spPr>
            <a:xfrm>
              <a:off x="0" y="0"/>
              <a:ext cx="5262121" cy="400456"/>
            </a:xfrm>
            <a:custGeom>
              <a:avLst/>
              <a:gdLst/>
              <a:ahLst/>
              <a:cxnLst/>
              <a:rect l="l" t="t" r="r" b="b"/>
              <a:pathLst>
                <a:path w="5262121" h="400456">
                  <a:moveTo>
                    <a:pt x="5262121" y="0"/>
                  </a:moveTo>
                  <a:lnTo>
                    <a:pt x="0" y="0"/>
                  </a:lnTo>
                  <a:lnTo>
                    <a:pt x="101600" y="200228"/>
                  </a:lnTo>
                  <a:lnTo>
                    <a:pt x="0" y="400456"/>
                  </a:lnTo>
                  <a:lnTo>
                    <a:pt x="5262121" y="400456"/>
                  </a:lnTo>
                  <a:lnTo>
                    <a:pt x="5160521" y="200228"/>
                  </a:lnTo>
                  <a:lnTo>
                    <a:pt x="5262121" y="0"/>
                  </a:lnTo>
                  <a:close/>
                </a:path>
              </a:pathLst>
            </a:custGeom>
            <a:solidFill>
              <a:srgbClr val="F2F2F2"/>
            </a:solidFill>
          </p:spPr>
          <p:txBody>
            <a:bodyPr/>
            <a:lstStyle/>
            <a:p>
              <a:endParaRPr lang="es-MX"/>
            </a:p>
          </p:txBody>
        </p:sp>
        <p:sp>
          <p:nvSpPr>
            <p:cNvPr id="14" name="TextBox 14"/>
            <p:cNvSpPr txBox="1"/>
            <p:nvPr/>
          </p:nvSpPr>
          <p:spPr>
            <a:xfrm>
              <a:off x="88900" y="-38100"/>
              <a:ext cx="5084321" cy="438556"/>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2324553" y="498474"/>
            <a:ext cx="1776207" cy="1894620"/>
          </a:xfrm>
          <a:custGeom>
            <a:avLst/>
            <a:gdLst/>
            <a:ahLst/>
            <a:cxnLst/>
            <a:rect l="l" t="t" r="r" b="b"/>
            <a:pathLst>
              <a:path w="1776207" h="1894620">
                <a:moveTo>
                  <a:pt x="0" y="0"/>
                </a:moveTo>
                <a:lnTo>
                  <a:pt x="1776207" y="0"/>
                </a:lnTo>
                <a:lnTo>
                  <a:pt x="1776207" y="1894621"/>
                </a:lnTo>
                <a:lnTo>
                  <a:pt x="0" y="1894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6" name="Freeform 16"/>
          <p:cNvSpPr/>
          <p:nvPr/>
        </p:nvSpPr>
        <p:spPr>
          <a:xfrm rot="-7275836">
            <a:off x="7316538" y="3123034"/>
            <a:ext cx="2529683" cy="4287599"/>
          </a:xfrm>
          <a:custGeom>
            <a:avLst/>
            <a:gdLst/>
            <a:ahLst/>
            <a:cxnLst/>
            <a:rect l="l" t="t" r="r" b="b"/>
            <a:pathLst>
              <a:path w="2529683" h="4287599">
                <a:moveTo>
                  <a:pt x="0" y="0"/>
                </a:moveTo>
                <a:lnTo>
                  <a:pt x="2529683" y="0"/>
                </a:lnTo>
                <a:lnTo>
                  <a:pt x="2529683" y="4287599"/>
                </a:lnTo>
                <a:lnTo>
                  <a:pt x="0" y="42875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7" name="Freeform 17"/>
          <p:cNvSpPr/>
          <p:nvPr/>
        </p:nvSpPr>
        <p:spPr>
          <a:xfrm>
            <a:off x="14060" y="8451758"/>
            <a:ext cx="1014640" cy="1028700"/>
          </a:xfrm>
          <a:custGeom>
            <a:avLst/>
            <a:gdLst/>
            <a:ahLst/>
            <a:cxnLst/>
            <a:rect l="l" t="t" r="r" b="b"/>
            <a:pathLst>
              <a:path w="1014640" h="1028700">
                <a:moveTo>
                  <a:pt x="0" y="0"/>
                </a:moveTo>
                <a:lnTo>
                  <a:pt x="1014640" y="0"/>
                </a:lnTo>
                <a:lnTo>
                  <a:pt x="1014640" y="1028700"/>
                </a:lnTo>
                <a:lnTo>
                  <a:pt x="0" y="1028700"/>
                </a:lnTo>
                <a:lnTo>
                  <a:pt x="0" y="0"/>
                </a:lnTo>
                <a:close/>
              </a:path>
            </a:pathLst>
          </a:custGeom>
          <a:blipFill>
            <a:blip r:embed="rId11">
              <a:alphaModFix amt="50000"/>
            </a:blip>
            <a:stretch>
              <a:fillRect/>
            </a:stretch>
          </a:blipFill>
        </p:spPr>
        <p:txBody>
          <a:bodyPr/>
          <a:lstStyle/>
          <a:p>
            <a:endParaRPr lang="es-MX"/>
          </a:p>
        </p:txBody>
      </p:sp>
      <p:sp>
        <p:nvSpPr>
          <p:cNvPr id="18" name="Freeform 18"/>
          <p:cNvSpPr/>
          <p:nvPr/>
        </p:nvSpPr>
        <p:spPr>
          <a:xfrm>
            <a:off x="12727778" y="2393095"/>
            <a:ext cx="938194" cy="897255"/>
          </a:xfrm>
          <a:custGeom>
            <a:avLst/>
            <a:gdLst/>
            <a:ahLst/>
            <a:cxnLst/>
            <a:rect l="l" t="t" r="r" b="b"/>
            <a:pathLst>
              <a:path w="938194" h="897255">
                <a:moveTo>
                  <a:pt x="0" y="0"/>
                </a:moveTo>
                <a:lnTo>
                  <a:pt x="938195" y="0"/>
                </a:lnTo>
                <a:lnTo>
                  <a:pt x="938195" y="897255"/>
                </a:lnTo>
                <a:lnTo>
                  <a:pt x="0" y="8972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19" name="Freeform 19"/>
          <p:cNvSpPr/>
          <p:nvPr/>
        </p:nvSpPr>
        <p:spPr>
          <a:xfrm>
            <a:off x="13656656" y="4296253"/>
            <a:ext cx="1014646" cy="1223135"/>
          </a:xfrm>
          <a:custGeom>
            <a:avLst/>
            <a:gdLst/>
            <a:ahLst/>
            <a:cxnLst/>
            <a:rect l="l" t="t" r="r" b="b"/>
            <a:pathLst>
              <a:path w="1014646" h="1223135">
                <a:moveTo>
                  <a:pt x="0" y="0"/>
                </a:moveTo>
                <a:lnTo>
                  <a:pt x="1014646" y="0"/>
                </a:lnTo>
                <a:lnTo>
                  <a:pt x="1014646" y="1223136"/>
                </a:lnTo>
                <a:lnTo>
                  <a:pt x="0" y="1223136"/>
                </a:lnTo>
                <a:lnTo>
                  <a:pt x="0" y="0"/>
                </a:lnTo>
                <a:close/>
              </a:path>
            </a:pathLst>
          </a:custGeom>
          <a:blipFill>
            <a:blip r:embed="rId14"/>
            <a:stretch>
              <a:fillRect/>
            </a:stretch>
          </a:blipFill>
        </p:spPr>
        <p:txBody>
          <a:bodyPr/>
          <a:lstStyle/>
          <a:p>
            <a:endParaRPr lang="es-MX"/>
          </a:p>
        </p:txBody>
      </p:sp>
      <p:sp>
        <p:nvSpPr>
          <p:cNvPr id="20" name="Freeform 20"/>
          <p:cNvSpPr/>
          <p:nvPr/>
        </p:nvSpPr>
        <p:spPr>
          <a:xfrm>
            <a:off x="3212657" y="6541600"/>
            <a:ext cx="1159281" cy="918994"/>
          </a:xfrm>
          <a:custGeom>
            <a:avLst/>
            <a:gdLst/>
            <a:ahLst/>
            <a:cxnLst/>
            <a:rect l="l" t="t" r="r" b="b"/>
            <a:pathLst>
              <a:path w="1159281" h="918994">
                <a:moveTo>
                  <a:pt x="0" y="0"/>
                </a:moveTo>
                <a:lnTo>
                  <a:pt x="1159281" y="0"/>
                </a:lnTo>
                <a:lnTo>
                  <a:pt x="1159281" y="918993"/>
                </a:lnTo>
                <a:lnTo>
                  <a:pt x="0" y="9189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MX"/>
          </a:p>
        </p:txBody>
      </p:sp>
      <p:sp>
        <p:nvSpPr>
          <p:cNvPr id="21" name="Freeform 21"/>
          <p:cNvSpPr/>
          <p:nvPr/>
        </p:nvSpPr>
        <p:spPr>
          <a:xfrm>
            <a:off x="4900054" y="6288124"/>
            <a:ext cx="705614" cy="1172470"/>
          </a:xfrm>
          <a:custGeom>
            <a:avLst/>
            <a:gdLst/>
            <a:ahLst/>
            <a:cxnLst/>
            <a:rect l="l" t="t" r="r" b="b"/>
            <a:pathLst>
              <a:path w="705614" h="1172470">
                <a:moveTo>
                  <a:pt x="0" y="0"/>
                </a:moveTo>
                <a:lnTo>
                  <a:pt x="705613" y="0"/>
                </a:lnTo>
                <a:lnTo>
                  <a:pt x="705613" y="1172469"/>
                </a:lnTo>
                <a:lnTo>
                  <a:pt x="0" y="11724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MX"/>
          </a:p>
        </p:txBody>
      </p:sp>
      <p:sp>
        <p:nvSpPr>
          <p:cNvPr id="22" name="TextBox 22"/>
          <p:cNvSpPr txBox="1"/>
          <p:nvPr/>
        </p:nvSpPr>
        <p:spPr>
          <a:xfrm>
            <a:off x="950571" y="2896803"/>
            <a:ext cx="5797029" cy="982980"/>
          </a:xfrm>
          <a:prstGeom prst="rect">
            <a:avLst/>
          </a:prstGeom>
        </p:spPr>
        <p:txBody>
          <a:bodyPr lIns="0" tIns="0" rIns="0" bIns="0" rtlCol="0" anchor="t">
            <a:spAutoFit/>
          </a:bodyPr>
          <a:lstStyle/>
          <a:p>
            <a:pPr algn="just">
              <a:lnSpc>
                <a:spcPts val="2520"/>
              </a:lnSpc>
            </a:pPr>
            <a:r>
              <a:rPr lang="en-US" sz="1800">
                <a:solidFill>
                  <a:srgbClr val="000000"/>
                </a:solidFill>
                <a:latin typeface="Overpass"/>
              </a:rPr>
              <a:t>De los 17.4 millones de mexicanos que reciben atención, </a:t>
            </a:r>
            <a:r>
              <a:rPr lang="en-US" sz="1800">
                <a:solidFill>
                  <a:srgbClr val="000000"/>
                </a:solidFill>
                <a:latin typeface="Overpass Ultra-Bold"/>
              </a:rPr>
              <a:t>8.75 millones</a:t>
            </a:r>
            <a:r>
              <a:rPr lang="en-US" sz="1800">
                <a:solidFill>
                  <a:srgbClr val="000000"/>
                </a:solidFill>
                <a:latin typeface="Overpass"/>
              </a:rPr>
              <a:t> son </a:t>
            </a:r>
            <a:r>
              <a:rPr lang="en-US" sz="1800">
                <a:solidFill>
                  <a:srgbClr val="000000"/>
                </a:solidFill>
                <a:latin typeface="Overpass Ultra-Bold"/>
              </a:rPr>
              <a:t>atendidos </a:t>
            </a:r>
            <a:r>
              <a:rPr lang="en-US" sz="1800">
                <a:solidFill>
                  <a:srgbClr val="D62900"/>
                </a:solidFill>
                <a:latin typeface="Overpass Ultra-Bold"/>
              </a:rPr>
              <a:t>únicamente con paracetamol, diclofenaco y ketorolaco.</a:t>
            </a:r>
          </a:p>
        </p:txBody>
      </p:sp>
      <p:sp>
        <p:nvSpPr>
          <p:cNvPr id="23" name="TextBox 23"/>
          <p:cNvSpPr txBox="1"/>
          <p:nvPr/>
        </p:nvSpPr>
        <p:spPr>
          <a:xfrm>
            <a:off x="1422067" y="9630961"/>
            <a:ext cx="17842288" cy="252730"/>
          </a:xfrm>
          <a:prstGeom prst="rect">
            <a:avLst/>
          </a:prstGeom>
        </p:spPr>
        <p:txBody>
          <a:bodyPr lIns="0" tIns="0" rIns="0" bIns="0" rtlCol="0" anchor="t">
            <a:spAutoFit/>
          </a:bodyPr>
          <a:lstStyle/>
          <a:p>
            <a:pPr algn="just">
              <a:lnSpc>
                <a:spcPts val="1819"/>
              </a:lnSpc>
            </a:pPr>
            <a:r>
              <a:rPr lang="en-US" sz="1299">
                <a:solidFill>
                  <a:srgbClr val="000000"/>
                </a:solidFill>
                <a:latin typeface="Overpass"/>
              </a:rPr>
              <a:t>Elaborado por INEFAM©                                                                                                                                                                                                                                                                                                              </a:t>
            </a:r>
            <a:r>
              <a:rPr lang="en-US" sz="1299">
                <a:solidFill>
                  <a:srgbClr val="000000"/>
                </a:solidFill>
                <a:latin typeface="Overpass Ultra-Bold"/>
              </a:rPr>
              <a:t> </a:t>
            </a:r>
          </a:p>
        </p:txBody>
      </p:sp>
      <p:sp>
        <p:nvSpPr>
          <p:cNvPr id="24" name="TextBox 24"/>
          <p:cNvSpPr txBox="1"/>
          <p:nvPr/>
        </p:nvSpPr>
        <p:spPr>
          <a:xfrm>
            <a:off x="14179813" y="9635351"/>
            <a:ext cx="1663502" cy="233680"/>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Open Sans Extra Bold"/>
              </a:rPr>
              <a:t>INFO@INEFAM.COM</a:t>
            </a:r>
          </a:p>
        </p:txBody>
      </p:sp>
      <p:sp>
        <p:nvSpPr>
          <p:cNvPr id="25" name="TextBox 25"/>
          <p:cNvSpPr txBox="1"/>
          <p:nvPr/>
        </p:nvSpPr>
        <p:spPr>
          <a:xfrm>
            <a:off x="5525226" y="240395"/>
            <a:ext cx="6103045" cy="682626"/>
          </a:xfrm>
          <a:prstGeom prst="rect">
            <a:avLst/>
          </a:prstGeom>
        </p:spPr>
        <p:txBody>
          <a:bodyPr lIns="0" tIns="0" rIns="0" bIns="0" rtlCol="0" anchor="t">
            <a:spAutoFit/>
          </a:bodyPr>
          <a:lstStyle/>
          <a:p>
            <a:pPr algn="ctr">
              <a:lnSpc>
                <a:spcPts val="4899"/>
              </a:lnSpc>
            </a:pPr>
            <a:r>
              <a:rPr lang="en-US" sz="3499">
                <a:solidFill>
                  <a:srgbClr val="000000"/>
                </a:solidFill>
                <a:latin typeface="Overpass Ultra-Bold"/>
              </a:rPr>
              <a:t>ESTADÍSTICAS NACIONALES</a:t>
            </a:r>
          </a:p>
        </p:txBody>
      </p:sp>
      <p:sp>
        <p:nvSpPr>
          <p:cNvPr id="26" name="TextBox 26"/>
          <p:cNvSpPr txBox="1"/>
          <p:nvPr/>
        </p:nvSpPr>
        <p:spPr>
          <a:xfrm>
            <a:off x="6747600" y="7534500"/>
            <a:ext cx="7724805" cy="354330"/>
          </a:xfrm>
          <a:prstGeom prst="rect">
            <a:avLst/>
          </a:prstGeom>
        </p:spPr>
        <p:txBody>
          <a:bodyPr lIns="0" tIns="0" rIns="0" bIns="0" rtlCol="0" anchor="t">
            <a:spAutoFit/>
          </a:bodyPr>
          <a:lstStyle/>
          <a:p>
            <a:pPr algn="just">
              <a:lnSpc>
                <a:spcPts val="2520"/>
              </a:lnSpc>
            </a:pPr>
            <a:r>
              <a:rPr lang="en-US" sz="1800">
                <a:solidFill>
                  <a:srgbClr val="D62900"/>
                </a:solidFill>
                <a:latin typeface="Overpass Ultra-Bold"/>
              </a:rPr>
              <a:t>Paracetamol, diclofenaco, ketorolaco</a:t>
            </a:r>
          </a:p>
        </p:txBody>
      </p:sp>
      <p:sp>
        <p:nvSpPr>
          <p:cNvPr id="27" name="TextBox 27"/>
          <p:cNvSpPr txBox="1"/>
          <p:nvPr/>
        </p:nvSpPr>
        <p:spPr>
          <a:xfrm>
            <a:off x="12727778" y="3525453"/>
            <a:ext cx="1548740" cy="354330"/>
          </a:xfrm>
          <a:prstGeom prst="rect">
            <a:avLst/>
          </a:prstGeom>
        </p:spPr>
        <p:txBody>
          <a:bodyPr lIns="0" tIns="0" rIns="0" bIns="0" rtlCol="0" anchor="t">
            <a:spAutoFit/>
          </a:bodyPr>
          <a:lstStyle/>
          <a:p>
            <a:pPr algn="just">
              <a:lnSpc>
                <a:spcPts val="2520"/>
              </a:lnSpc>
            </a:pPr>
            <a:r>
              <a:rPr lang="en-US" sz="1800">
                <a:solidFill>
                  <a:srgbClr val="FFFFFF"/>
                </a:solidFill>
                <a:latin typeface="Overpass"/>
              </a:rPr>
              <a:t>5.8 millones</a:t>
            </a:r>
          </a:p>
        </p:txBody>
      </p:sp>
      <p:sp>
        <p:nvSpPr>
          <p:cNvPr id="28" name="TextBox 28"/>
          <p:cNvSpPr txBox="1"/>
          <p:nvPr/>
        </p:nvSpPr>
        <p:spPr>
          <a:xfrm>
            <a:off x="13405443" y="5646645"/>
            <a:ext cx="1548740" cy="354330"/>
          </a:xfrm>
          <a:prstGeom prst="rect">
            <a:avLst/>
          </a:prstGeom>
        </p:spPr>
        <p:txBody>
          <a:bodyPr lIns="0" tIns="0" rIns="0" bIns="0" rtlCol="0" anchor="t">
            <a:spAutoFit/>
          </a:bodyPr>
          <a:lstStyle/>
          <a:p>
            <a:pPr algn="just">
              <a:lnSpc>
                <a:spcPts val="2520"/>
              </a:lnSpc>
            </a:pPr>
            <a:r>
              <a:rPr lang="en-US" sz="1800">
                <a:solidFill>
                  <a:srgbClr val="100F0D"/>
                </a:solidFill>
                <a:latin typeface="Overpass"/>
              </a:rPr>
              <a:t>5.8 millones</a:t>
            </a:r>
          </a:p>
        </p:txBody>
      </p:sp>
      <p:sp>
        <p:nvSpPr>
          <p:cNvPr id="29" name="TextBox 29"/>
          <p:cNvSpPr txBox="1"/>
          <p:nvPr/>
        </p:nvSpPr>
        <p:spPr>
          <a:xfrm>
            <a:off x="3017927" y="7534500"/>
            <a:ext cx="1548740" cy="354330"/>
          </a:xfrm>
          <a:prstGeom prst="rect">
            <a:avLst/>
          </a:prstGeom>
        </p:spPr>
        <p:txBody>
          <a:bodyPr lIns="0" tIns="0" rIns="0" bIns="0" rtlCol="0" anchor="t">
            <a:spAutoFit/>
          </a:bodyPr>
          <a:lstStyle/>
          <a:p>
            <a:pPr algn="just">
              <a:lnSpc>
                <a:spcPts val="2520"/>
              </a:lnSpc>
            </a:pPr>
            <a:r>
              <a:rPr lang="en-US" sz="1800">
                <a:solidFill>
                  <a:srgbClr val="FFFFFF"/>
                </a:solidFill>
                <a:latin typeface="Overpass"/>
              </a:rPr>
              <a:t>8.7 millones</a:t>
            </a:r>
          </a:p>
        </p:txBody>
      </p:sp>
      <p:sp>
        <p:nvSpPr>
          <p:cNvPr id="30" name="TextBox 30"/>
          <p:cNvSpPr txBox="1"/>
          <p:nvPr/>
        </p:nvSpPr>
        <p:spPr>
          <a:xfrm>
            <a:off x="4750856" y="7534500"/>
            <a:ext cx="1548740" cy="354330"/>
          </a:xfrm>
          <a:prstGeom prst="rect">
            <a:avLst/>
          </a:prstGeom>
        </p:spPr>
        <p:txBody>
          <a:bodyPr lIns="0" tIns="0" rIns="0" bIns="0" rtlCol="0" anchor="t">
            <a:spAutoFit/>
          </a:bodyPr>
          <a:lstStyle/>
          <a:p>
            <a:pPr algn="just">
              <a:lnSpc>
                <a:spcPts val="2520"/>
              </a:lnSpc>
            </a:pPr>
            <a:r>
              <a:rPr lang="en-US" sz="1800">
                <a:solidFill>
                  <a:srgbClr val="FFFFFF"/>
                </a:solidFill>
                <a:latin typeface="Overpass"/>
              </a:rPr>
              <a:t>8.7 millones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49388"/>
        </a:solidFill>
        <a:effectLst/>
      </p:bgPr>
    </p:bg>
    <p:spTree>
      <p:nvGrpSpPr>
        <p:cNvPr id="1" name=""/>
        <p:cNvGrpSpPr/>
        <p:nvPr/>
      </p:nvGrpSpPr>
      <p:grpSpPr>
        <a:xfrm>
          <a:off x="0" y="0"/>
          <a:ext cx="0" cy="0"/>
          <a:chOff x="0" y="0"/>
          <a:chExt cx="0" cy="0"/>
        </a:xfrm>
      </p:grpSpPr>
      <p:grpSp>
        <p:nvGrpSpPr>
          <p:cNvPr id="2" name="Group 2"/>
          <p:cNvGrpSpPr/>
          <p:nvPr/>
        </p:nvGrpSpPr>
        <p:grpSpPr>
          <a:xfrm>
            <a:off x="-514350" y="-257185"/>
            <a:ext cx="20922570" cy="1543050"/>
            <a:chOff x="0" y="0"/>
            <a:chExt cx="5510471" cy="406400"/>
          </a:xfrm>
        </p:grpSpPr>
        <p:sp>
          <p:nvSpPr>
            <p:cNvPr id="3" name="Freeform 3"/>
            <p:cNvSpPr/>
            <p:nvPr/>
          </p:nvSpPr>
          <p:spPr>
            <a:xfrm>
              <a:off x="0" y="0"/>
              <a:ext cx="5510471" cy="406400"/>
            </a:xfrm>
            <a:custGeom>
              <a:avLst/>
              <a:gdLst/>
              <a:ahLst/>
              <a:cxnLst/>
              <a:rect l="l" t="t" r="r" b="b"/>
              <a:pathLst>
                <a:path w="5510471" h="406400">
                  <a:moveTo>
                    <a:pt x="18871" y="0"/>
                  </a:moveTo>
                  <a:lnTo>
                    <a:pt x="5491600" y="0"/>
                  </a:lnTo>
                  <a:cubicBezTo>
                    <a:pt x="5502022" y="0"/>
                    <a:pt x="5510471" y="8449"/>
                    <a:pt x="5510471" y="18871"/>
                  </a:cubicBezTo>
                  <a:lnTo>
                    <a:pt x="5510471" y="387529"/>
                  </a:lnTo>
                  <a:cubicBezTo>
                    <a:pt x="5510471" y="392534"/>
                    <a:pt x="5508483" y="397334"/>
                    <a:pt x="5504944" y="400873"/>
                  </a:cubicBezTo>
                  <a:cubicBezTo>
                    <a:pt x="5501405" y="404412"/>
                    <a:pt x="5496605" y="406400"/>
                    <a:pt x="5491600" y="406400"/>
                  </a:cubicBezTo>
                  <a:lnTo>
                    <a:pt x="18871" y="406400"/>
                  </a:lnTo>
                  <a:cubicBezTo>
                    <a:pt x="13866" y="406400"/>
                    <a:pt x="9066" y="404412"/>
                    <a:pt x="5527" y="400873"/>
                  </a:cubicBezTo>
                  <a:cubicBezTo>
                    <a:pt x="1988" y="397334"/>
                    <a:pt x="0" y="392534"/>
                    <a:pt x="0" y="387529"/>
                  </a:cubicBezTo>
                  <a:lnTo>
                    <a:pt x="0" y="18871"/>
                  </a:lnTo>
                  <a:cubicBezTo>
                    <a:pt x="0" y="13866"/>
                    <a:pt x="1988" y="9066"/>
                    <a:pt x="5527" y="5527"/>
                  </a:cubicBezTo>
                  <a:cubicBezTo>
                    <a:pt x="9066" y="1988"/>
                    <a:pt x="13866" y="0"/>
                    <a:pt x="18871" y="0"/>
                  </a:cubicBezTo>
                  <a:close/>
                </a:path>
              </a:pathLst>
            </a:custGeom>
            <a:solidFill>
              <a:srgbClr val="FCF8E1"/>
            </a:solidFill>
          </p:spPr>
          <p:txBody>
            <a:bodyPr/>
            <a:lstStyle/>
            <a:p>
              <a:endParaRPr lang="es-MX"/>
            </a:p>
          </p:txBody>
        </p:sp>
        <p:sp>
          <p:nvSpPr>
            <p:cNvPr id="4" name="TextBox 4"/>
            <p:cNvSpPr txBox="1"/>
            <p:nvPr/>
          </p:nvSpPr>
          <p:spPr>
            <a:xfrm>
              <a:off x="0" y="-38100"/>
              <a:ext cx="5510471" cy="444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25674" y="9496799"/>
            <a:ext cx="19641889" cy="1304551"/>
            <a:chOff x="0" y="0"/>
            <a:chExt cx="5173172" cy="343585"/>
          </a:xfrm>
        </p:grpSpPr>
        <p:sp>
          <p:nvSpPr>
            <p:cNvPr id="6" name="Freeform 6"/>
            <p:cNvSpPr/>
            <p:nvPr/>
          </p:nvSpPr>
          <p:spPr>
            <a:xfrm>
              <a:off x="0" y="0"/>
              <a:ext cx="5173173" cy="343585"/>
            </a:xfrm>
            <a:custGeom>
              <a:avLst/>
              <a:gdLst/>
              <a:ahLst/>
              <a:cxnLst/>
              <a:rect l="l" t="t" r="r" b="b"/>
              <a:pathLst>
                <a:path w="5173173" h="343585">
                  <a:moveTo>
                    <a:pt x="20102" y="0"/>
                  </a:moveTo>
                  <a:lnTo>
                    <a:pt x="5153071" y="0"/>
                  </a:lnTo>
                  <a:cubicBezTo>
                    <a:pt x="5158402" y="0"/>
                    <a:pt x="5163515" y="2118"/>
                    <a:pt x="5167285" y="5888"/>
                  </a:cubicBezTo>
                  <a:cubicBezTo>
                    <a:pt x="5171055" y="9658"/>
                    <a:pt x="5173173" y="14770"/>
                    <a:pt x="5173173" y="20102"/>
                  </a:cubicBezTo>
                  <a:lnTo>
                    <a:pt x="5173173" y="323484"/>
                  </a:lnTo>
                  <a:cubicBezTo>
                    <a:pt x="5173173" y="328815"/>
                    <a:pt x="5171055" y="333928"/>
                    <a:pt x="5167285" y="337698"/>
                  </a:cubicBezTo>
                  <a:cubicBezTo>
                    <a:pt x="5163515" y="341468"/>
                    <a:pt x="5158402" y="343585"/>
                    <a:pt x="5153071" y="343585"/>
                  </a:cubicBezTo>
                  <a:lnTo>
                    <a:pt x="20102" y="343585"/>
                  </a:lnTo>
                  <a:cubicBezTo>
                    <a:pt x="14770" y="343585"/>
                    <a:pt x="9658" y="341468"/>
                    <a:pt x="5888" y="337698"/>
                  </a:cubicBezTo>
                  <a:cubicBezTo>
                    <a:pt x="2118" y="333928"/>
                    <a:pt x="0" y="328815"/>
                    <a:pt x="0" y="323484"/>
                  </a:cubicBezTo>
                  <a:lnTo>
                    <a:pt x="0" y="20102"/>
                  </a:lnTo>
                  <a:cubicBezTo>
                    <a:pt x="0" y="14770"/>
                    <a:pt x="2118" y="9658"/>
                    <a:pt x="5888" y="5888"/>
                  </a:cubicBezTo>
                  <a:cubicBezTo>
                    <a:pt x="9658" y="2118"/>
                    <a:pt x="14770" y="0"/>
                    <a:pt x="20102" y="0"/>
                  </a:cubicBezTo>
                  <a:close/>
                </a:path>
              </a:pathLst>
            </a:custGeom>
            <a:solidFill>
              <a:srgbClr val="FCF8E1"/>
            </a:solidFill>
          </p:spPr>
          <p:txBody>
            <a:bodyPr/>
            <a:lstStyle/>
            <a:p>
              <a:endParaRPr lang="es-MX"/>
            </a:p>
          </p:txBody>
        </p:sp>
        <p:sp>
          <p:nvSpPr>
            <p:cNvPr id="7" name="TextBox 7"/>
            <p:cNvSpPr txBox="1"/>
            <p:nvPr/>
          </p:nvSpPr>
          <p:spPr>
            <a:xfrm>
              <a:off x="0" y="-38100"/>
              <a:ext cx="5173172" cy="381685"/>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a:off x="6553201" y="2335162"/>
            <a:ext cx="12377326" cy="28963"/>
          </a:xfrm>
          <a:prstGeom prst="line">
            <a:avLst/>
          </a:prstGeom>
          <a:ln w="57150" cap="flat">
            <a:solidFill>
              <a:srgbClr val="EEEED2"/>
            </a:solidFill>
            <a:prstDash val="solid"/>
            <a:headEnd type="none" w="sm" len="sm"/>
            <a:tailEnd type="none" w="sm" len="sm"/>
          </a:ln>
        </p:spPr>
        <p:txBody>
          <a:bodyPr/>
          <a:lstStyle/>
          <a:p>
            <a:endParaRPr lang="es-MX"/>
          </a:p>
        </p:txBody>
      </p:sp>
      <p:sp>
        <p:nvSpPr>
          <p:cNvPr id="9" name="Freeform 9"/>
          <p:cNvSpPr/>
          <p:nvPr/>
        </p:nvSpPr>
        <p:spPr>
          <a:xfrm>
            <a:off x="0" y="794029"/>
            <a:ext cx="908795" cy="1576773"/>
          </a:xfrm>
          <a:custGeom>
            <a:avLst/>
            <a:gdLst/>
            <a:ahLst/>
            <a:cxnLst/>
            <a:rect l="l" t="t" r="r" b="b"/>
            <a:pathLst>
              <a:path w="908795" h="1576773">
                <a:moveTo>
                  <a:pt x="0" y="0"/>
                </a:moveTo>
                <a:lnTo>
                  <a:pt x="908795" y="0"/>
                </a:lnTo>
                <a:lnTo>
                  <a:pt x="908795" y="1576773"/>
                </a:lnTo>
                <a:lnTo>
                  <a:pt x="0" y="1576773"/>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s-MX"/>
          </a:p>
        </p:txBody>
      </p:sp>
      <p:grpSp>
        <p:nvGrpSpPr>
          <p:cNvPr id="10" name="Group 10"/>
          <p:cNvGrpSpPr/>
          <p:nvPr/>
        </p:nvGrpSpPr>
        <p:grpSpPr>
          <a:xfrm>
            <a:off x="833813" y="2669258"/>
            <a:ext cx="17056490" cy="6453161"/>
            <a:chOff x="0" y="0"/>
            <a:chExt cx="22741987" cy="8604215"/>
          </a:xfrm>
        </p:grpSpPr>
        <p:sp>
          <p:nvSpPr>
            <p:cNvPr id="11" name="Freeform 11"/>
            <p:cNvSpPr/>
            <p:nvPr/>
          </p:nvSpPr>
          <p:spPr>
            <a:xfrm>
              <a:off x="4617558" y="0"/>
              <a:ext cx="18124429" cy="8604215"/>
            </a:xfrm>
            <a:custGeom>
              <a:avLst/>
              <a:gdLst/>
              <a:ahLst/>
              <a:cxnLst/>
              <a:rect l="l" t="t" r="r" b="b"/>
              <a:pathLst>
                <a:path w="18124429" h="8604215">
                  <a:moveTo>
                    <a:pt x="0" y="0"/>
                  </a:moveTo>
                  <a:lnTo>
                    <a:pt x="18124429" y="0"/>
                  </a:lnTo>
                  <a:lnTo>
                    <a:pt x="18124429" y="8604215"/>
                  </a:lnTo>
                  <a:lnTo>
                    <a:pt x="0" y="8604215"/>
                  </a:lnTo>
                  <a:lnTo>
                    <a:pt x="0" y="0"/>
                  </a:lnTo>
                  <a:close/>
                </a:path>
              </a:pathLst>
            </a:custGeom>
            <a:blipFill>
              <a:blip r:embed="rId4"/>
              <a:stretch>
                <a:fillRect/>
              </a:stretch>
            </a:blipFill>
          </p:spPr>
          <p:txBody>
            <a:bodyPr/>
            <a:lstStyle/>
            <a:p>
              <a:endParaRPr lang="es-MX"/>
            </a:p>
          </p:txBody>
        </p:sp>
        <p:grpSp>
          <p:nvGrpSpPr>
            <p:cNvPr id="12" name="Group 12"/>
            <p:cNvGrpSpPr/>
            <p:nvPr/>
          </p:nvGrpSpPr>
          <p:grpSpPr>
            <a:xfrm>
              <a:off x="6376027" y="7094510"/>
              <a:ext cx="12263303" cy="1338752"/>
              <a:chOff x="0" y="0"/>
              <a:chExt cx="1869068" cy="204041"/>
            </a:xfrm>
          </p:grpSpPr>
          <p:sp>
            <p:nvSpPr>
              <p:cNvPr id="13" name="Freeform 13"/>
              <p:cNvSpPr/>
              <p:nvPr/>
            </p:nvSpPr>
            <p:spPr>
              <a:xfrm>
                <a:off x="0" y="0"/>
                <a:ext cx="1869068" cy="204041"/>
              </a:xfrm>
              <a:custGeom>
                <a:avLst/>
                <a:gdLst/>
                <a:ahLst/>
                <a:cxnLst/>
                <a:rect l="l" t="t" r="r" b="b"/>
                <a:pathLst>
                  <a:path w="1869068" h="204041">
                    <a:moveTo>
                      <a:pt x="1665868" y="0"/>
                    </a:moveTo>
                    <a:lnTo>
                      <a:pt x="0" y="0"/>
                    </a:lnTo>
                    <a:lnTo>
                      <a:pt x="0" y="204041"/>
                    </a:lnTo>
                    <a:lnTo>
                      <a:pt x="1665868" y="204041"/>
                    </a:lnTo>
                    <a:lnTo>
                      <a:pt x="1869068" y="102021"/>
                    </a:lnTo>
                    <a:lnTo>
                      <a:pt x="1665868" y="0"/>
                    </a:lnTo>
                    <a:close/>
                  </a:path>
                </a:pathLst>
              </a:custGeom>
              <a:solidFill>
                <a:srgbClr val="595952"/>
              </a:solidFill>
            </p:spPr>
            <p:txBody>
              <a:bodyPr/>
              <a:lstStyle/>
              <a:p>
                <a:endParaRPr lang="es-MX"/>
              </a:p>
            </p:txBody>
          </p:sp>
          <p:sp>
            <p:nvSpPr>
              <p:cNvPr id="14" name="TextBox 14"/>
              <p:cNvSpPr txBox="1"/>
              <p:nvPr/>
            </p:nvSpPr>
            <p:spPr>
              <a:xfrm>
                <a:off x="0" y="-38100"/>
                <a:ext cx="1754768" cy="242141"/>
              </a:xfrm>
              <a:prstGeom prst="rect">
                <a:avLst/>
              </a:prstGeom>
            </p:spPr>
            <p:txBody>
              <a:bodyPr lIns="46970" tIns="46970" rIns="46970" bIns="46970" rtlCol="0" anchor="ctr"/>
              <a:lstStyle/>
              <a:p>
                <a:pPr algn="ctr">
                  <a:lnSpc>
                    <a:spcPts val="2660"/>
                  </a:lnSpc>
                </a:pPr>
                <a:endParaRPr/>
              </a:p>
            </p:txBody>
          </p:sp>
        </p:grpSp>
        <p:sp>
          <p:nvSpPr>
            <p:cNvPr id="15" name="Freeform 15"/>
            <p:cNvSpPr/>
            <p:nvPr/>
          </p:nvSpPr>
          <p:spPr>
            <a:xfrm>
              <a:off x="7903129" y="4281448"/>
              <a:ext cx="3342519" cy="1934609"/>
            </a:xfrm>
            <a:custGeom>
              <a:avLst/>
              <a:gdLst/>
              <a:ahLst/>
              <a:cxnLst/>
              <a:rect l="l" t="t" r="r" b="b"/>
              <a:pathLst>
                <a:path w="3342519" h="1934609">
                  <a:moveTo>
                    <a:pt x="0" y="0"/>
                  </a:moveTo>
                  <a:lnTo>
                    <a:pt x="3342519" y="0"/>
                  </a:lnTo>
                  <a:lnTo>
                    <a:pt x="3342519" y="1934609"/>
                  </a:lnTo>
                  <a:lnTo>
                    <a:pt x="0" y="1934609"/>
                  </a:lnTo>
                  <a:lnTo>
                    <a:pt x="0" y="0"/>
                  </a:lnTo>
                  <a:close/>
                </a:path>
              </a:pathLst>
            </a:custGeom>
            <a:blipFill>
              <a:blip r:embed="rId5"/>
              <a:stretch>
                <a:fillRect/>
              </a:stretch>
            </a:blipFill>
          </p:spPr>
          <p:txBody>
            <a:bodyPr/>
            <a:lstStyle/>
            <a:p>
              <a:endParaRPr lang="es-MX"/>
            </a:p>
          </p:txBody>
        </p:sp>
        <p:sp>
          <p:nvSpPr>
            <p:cNvPr id="16" name="TextBox 16"/>
            <p:cNvSpPr txBox="1"/>
            <p:nvPr/>
          </p:nvSpPr>
          <p:spPr>
            <a:xfrm>
              <a:off x="0" y="965678"/>
              <a:ext cx="4403709" cy="4283075"/>
            </a:xfrm>
            <a:prstGeom prst="rect">
              <a:avLst/>
            </a:prstGeom>
          </p:spPr>
          <p:txBody>
            <a:bodyPr lIns="0" tIns="0" rIns="0" bIns="0" rtlCol="0" anchor="t">
              <a:spAutoFit/>
            </a:bodyPr>
            <a:lstStyle/>
            <a:p>
              <a:pPr algn="ctr">
                <a:lnSpc>
                  <a:spcPts val="2100"/>
                </a:lnSpc>
              </a:pPr>
              <a:r>
                <a:rPr lang="en-US" sz="1500">
                  <a:solidFill>
                    <a:srgbClr val="FFFFFF"/>
                  </a:solidFill>
                  <a:latin typeface="Overpass"/>
                </a:rPr>
                <a:t>“Un servicio hospitalario, que se enfoca en el diagnóstico y tratamiento de pacientes con dolor crónico. Esta puede ser grande o pequeña. Así mismo, puede especializarse en diagnósticos específicos o en dolores ubicados en cierta región del cuerpo. “</a:t>
              </a:r>
            </a:p>
            <a:p>
              <a:pPr algn="ctr">
                <a:lnSpc>
                  <a:spcPts val="2100"/>
                </a:lnSpc>
              </a:pPr>
              <a:endParaRPr lang="en-US" sz="1500">
                <a:solidFill>
                  <a:srgbClr val="FFFFFF"/>
                </a:solidFill>
                <a:latin typeface="Overpass"/>
              </a:endParaRPr>
            </a:p>
            <a:p>
              <a:pPr algn="ctr">
                <a:lnSpc>
                  <a:spcPts val="2100"/>
                </a:lnSpc>
              </a:pPr>
              <a:r>
                <a:rPr lang="en-US" sz="1500">
                  <a:solidFill>
                    <a:srgbClr val="FFFFFF"/>
                  </a:solidFill>
                  <a:latin typeface="Overpass"/>
                </a:rPr>
                <a:t>(Definición de la "Asociación Internacional para el Estudio del Dolor")</a:t>
              </a:r>
            </a:p>
            <a:p>
              <a:pPr algn="ctr">
                <a:lnSpc>
                  <a:spcPts val="2100"/>
                </a:lnSpc>
              </a:pPr>
              <a:endParaRPr lang="en-US" sz="1500">
                <a:solidFill>
                  <a:srgbClr val="FFFFFF"/>
                </a:solidFill>
                <a:latin typeface="Overpass"/>
              </a:endParaRPr>
            </a:p>
          </p:txBody>
        </p:sp>
        <p:sp>
          <p:nvSpPr>
            <p:cNvPr id="17" name="TextBox 17"/>
            <p:cNvSpPr txBox="1"/>
            <p:nvPr/>
          </p:nvSpPr>
          <p:spPr>
            <a:xfrm>
              <a:off x="6965874" y="7322150"/>
              <a:ext cx="9885706" cy="1282065"/>
            </a:xfrm>
            <a:prstGeom prst="rect">
              <a:avLst/>
            </a:prstGeom>
          </p:spPr>
          <p:txBody>
            <a:bodyPr lIns="0" tIns="0" rIns="0" bIns="0" rtlCol="0" anchor="t">
              <a:spAutoFit/>
            </a:bodyPr>
            <a:lstStyle/>
            <a:p>
              <a:pPr algn="ctr">
                <a:lnSpc>
                  <a:spcPts val="2520"/>
                </a:lnSpc>
              </a:pPr>
              <a:r>
                <a:rPr lang="en-US" sz="1800">
                  <a:solidFill>
                    <a:srgbClr val="FFFFFF"/>
                  </a:solidFill>
                  <a:latin typeface="Overpass"/>
                </a:rPr>
                <a:t>Bajo este modelo, las clínicas de dolor</a:t>
              </a:r>
              <a:r>
                <a:rPr lang="en-US" sz="1800">
                  <a:solidFill>
                    <a:srgbClr val="FFFFFF"/>
                  </a:solidFill>
                  <a:latin typeface="Overpass Ultra-Bold"/>
                </a:rPr>
                <a:t> NO tienen capacidad de gestión ni de programación presupuestal.</a:t>
              </a:r>
            </a:p>
            <a:p>
              <a:pPr algn="ctr">
                <a:lnSpc>
                  <a:spcPts val="2520"/>
                </a:lnSpc>
              </a:pPr>
              <a:endParaRPr lang="en-US" sz="1800">
                <a:solidFill>
                  <a:srgbClr val="FFFFFF"/>
                </a:solidFill>
                <a:latin typeface="Overpass Ultra-Bold"/>
              </a:endParaRPr>
            </a:p>
          </p:txBody>
        </p:sp>
      </p:grpSp>
      <p:sp>
        <p:nvSpPr>
          <p:cNvPr id="18" name="Freeform 18"/>
          <p:cNvSpPr/>
          <p:nvPr/>
        </p:nvSpPr>
        <p:spPr>
          <a:xfrm>
            <a:off x="1028700" y="6865289"/>
            <a:ext cx="2985107" cy="1626883"/>
          </a:xfrm>
          <a:custGeom>
            <a:avLst/>
            <a:gdLst/>
            <a:ahLst/>
            <a:cxnLst/>
            <a:rect l="l" t="t" r="r" b="b"/>
            <a:pathLst>
              <a:path w="2985107" h="1626883">
                <a:moveTo>
                  <a:pt x="0" y="0"/>
                </a:moveTo>
                <a:lnTo>
                  <a:pt x="2985107" y="0"/>
                </a:lnTo>
                <a:lnTo>
                  <a:pt x="2985107" y="1626883"/>
                </a:lnTo>
                <a:lnTo>
                  <a:pt x="0" y="1626883"/>
                </a:lnTo>
                <a:lnTo>
                  <a:pt x="0" y="0"/>
                </a:lnTo>
                <a:close/>
              </a:path>
            </a:pathLst>
          </a:custGeom>
          <a:blipFill>
            <a:blip r:embed="rId6">
              <a:alphaModFix amt="50000"/>
            </a:blip>
            <a:stretch>
              <a:fillRect/>
            </a:stretch>
          </a:blipFill>
        </p:spPr>
        <p:txBody>
          <a:bodyPr/>
          <a:lstStyle/>
          <a:p>
            <a:endParaRPr lang="es-MX"/>
          </a:p>
        </p:txBody>
      </p:sp>
      <p:sp>
        <p:nvSpPr>
          <p:cNvPr id="19" name="Freeform 19"/>
          <p:cNvSpPr/>
          <p:nvPr/>
        </p:nvSpPr>
        <p:spPr>
          <a:xfrm>
            <a:off x="16295629" y="1686278"/>
            <a:ext cx="963671" cy="649273"/>
          </a:xfrm>
          <a:custGeom>
            <a:avLst/>
            <a:gdLst/>
            <a:ahLst/>
            <a:cxnLst/>
            <a:rect l="l" t="t" r="r" b="b"/>
            <a:pathLst>
              <a:path w="963671" h="649273">
                <a:moveTo>
                  <a:pt x="0" y="0"/>
                </a:moveTo>
                <a:lnTo>
                  <a:pt x="963671" y="0"/>
                </a:lnTo>
                <a:lnTo>
                  <a:pt x="963671" y="649273"/>
                </a:lnTo>
                <a:lnTo>
                  <a:pt x="0" y="649273"/>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txBody>
          <a:bodyPr/>
          <a:lstStyle/>
          <a:p>
            <a:endParaRPr lang="es-MX"/>
          </a:p>
        </p:txBody>
      </p:sp>
      <p:sp>
        <p:nvSpPr>
          <p:cNvPr id="20" name="Freeform 20"/>
          <p:cNvSpPr/>
          <p:nvPr/>
        </p:nvSpPr>
        <p:spPr>
          <a:xfrm>
            <a:off x="14984822" y="2669258"/>
            <a:ext cx="2621613" cy="2375724"/>
          </a:xfrm>
          <a:custGeom>
            <a:avLst/>
            <a:gdLst/>
            <a:ahLst/>
            <a:cxnLst/>
            <a:rect l="l" t="t" r="r" b="b"/>
            <a:pathLst>
              <a:path w="2621613" h="2375724">
                <a:moveTo>
                  <a:pt x="0" y="0"/>
                </a:moveTo>
                <a:lnTo>
                  <a:pt x="2621614" y="0"/>
                </a:lnTo>
                <a:lnTo>
                  <a:pt x="2621614" y="2375724"/>
                </a:lnTo>
                <a:lnTo>
                  <a:pt x="0" y="23757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21" name="TextBox 21"/>
          <p:cNvSpPr txBox="1"/>
          <p:nvPr/>
        </p:nvSpPr>
        <p:spPr>
          <a:xfrm>
            <a:off x="7868452" y="1495778"/>
            <a:ext cx="6450381" cy="668655"/>
          </a:xfrm>
          <a:prstGeom prst="rect">
            <a:avLst/>
          </a:prstGeom>
        </p:spPr>
        <p:txBody>
          <a:bodyPr lIns="0" tIns="0" rIns="0" bIns="0" rtlCol="0" anchor="t">
            <a:spAutoFit/>
          </a:bodyPr>
          <a:lstStyle/>
          <a:p>
            <a:pPr algn="ctr">
              <a:lnSpc>
                <a:spcPts val="2520"/>
              </a:lnSpc>
            </a:pPr>
            <a:r>
              <a:rPr lang="en-US" sz="1800">
                <a:solidFill>
                  <a:srgbClr val="FFFFFF"/>
                </a:solidFill>
                <a:latin typeface="Overpass"/>
              </a:rPr>
              <a:t>Organigrama genérico de un Hospital de especialidades u/y hospital general (3ero y 2do nivel).</a:t>
            </a:r>
          </a:p>
        </p:txBody>
      </p:sp>
      <p:sp>
        <p:nvSpPr>
          <p:cNvPr id="22" name="TextBox 22"/>
          <p:cNvSpPr txBox="1"/>
          <p:nvPr/>
        </p:nvSpPr>
        <p:spPr>
          <a:xfrm>
            <a:off x="4037253" y="346074"/>
            <a:ext cx="9566970" cy="682626"/>
          </a:xfrm>
          <a:prstGeom prst="rect">
            <a:avLst/>
          </a:prstGeom>
        </p:spPr>
        <p:txBody>
          <a:bodyPr lIns="0" tIns="0" rIns="0" bIns="0" rtlCol="0" anchor="t">
            <a:spAutoFit/>
          </a:bodyPr>
          <a:lstStyle/>
          <a:p>
            <a:pPr algn="ctr">
              <a:lnSpc>
                <a:spcPts val="4899"/>
              </a:lnSpc>
            </a:pPr>
            <a:r>
              <a:rPr lang="en-US" sz="3499">
                <a:solidFill>
                  <a:srgbClr val="000000"/>
                </a:solidFill>
                <a:latin typeface="Overpass Bold"/>
              </a:rPr>
              <a:t>MODELO ACTUAL DE LA CLÍNICA DEL DOLOR</a:t>
            </a:r>
          </a:p>
        </p:txBody>
      </p:sp>
      <p:sp>
        <p:nvSpPr>
          <p:cNvPr id="23" name="TextBox 23"/>
          <p:cNvSpPr txBox="1"/>
          <p:nvPr/>
        </p:nvSpPr>
        <p:spPr>
          <a:xfrm>
            <a:off x="93604" y="9714563"/>
            <a:ext cx="25864842" cy="709930"/>
          </a:xfrm>
          <a:prstGeom prst="rect">
            <a:avLst/>
          </a:prstGeom>
        </p:spPr>
        <p:txBody>
          <a:bodyPr lIns="0" tIns="0" rIns="0" bIns="0" rtlCol="0" anchor="t">
            <a:spAutoFit/>
          </a:bodyPr>
          <a:lstStyle/>
          <a:p>
            <a:pPr algn="just">
              <a:lnSpc>
                <a:spcPts val="1819"/>
              </a:lnSpc>
            </a:pPr>
            <a:r>
              <a:rPr lang="en-US" sz="1299">
                <a:solidFill>
                  <a:srgbClr val="000000"/>
                </a:solidFill>
                <a:latin typeface="Overpass"/>
              </a:rPr>
              <a:t>Elaborado por INEFAM©</a:t>
            </a:r>
          </a:p>
          <a:p>
            <a:pPr algn="just">
              <a:lnSpc>
                <a:spcPts val="1819"/>
              </a:lnSpc>
            </a:pPr>
            <a:r>
              <a:rPr lang="en-US" sz="1299">
                <a:solidFill>
                  <a:srgbClr val="000000"/>
                </a:solidFill>
                <a:latin typeface="Overpass"/>
              </a:rPr>
              <a:t>Fuente: MANUAL DE ORGANIZACIÓN DEL SERVICIO DE CLÍNICA DEL DOLOR Y CUIDADOS PALIATIVOS- Hospital General de México.                                                                                                                                                          </a:t>
            </a:r>
            <a:r>
              <a:rPr lang="en-US" sz="1299">
                <a:solidFill>
                  <a:srgbClr val="000000"/>
                </a:solidFill>
                <a:latin typeface="Overpass Ultra-Bold"/>
              </a:rPr>
              <a:t> INFO@INEFAM.COM</a:t>
            </a:r>
          </a:p>
          <a:p>
            <a:pPr algn="just">
              <a:lnSpc>
                <a:spcPts val="1819"/>
              </a:lnSpc>
            </a:pPr>
            <a:r>
              <a:rPr lang="en-US" sz="1299">
                <a:solidFill>
                  <a:srgbClr val="000000"/>
                </a:solidFill>
                <a:latin typeface="Overpass Ultra-Bold"/>
              </a:rPr>
              <a:t>                                                                                                                                                                               </a:t>
            </a:r>
          </a:p>
        </p:txBody>
      </p:sp>
      <p:sp>
        <p:nvSpPr>
          <p:cNvPr id="24" name="TextBox 24"/>
          <p:cNvSpPr txBox="1"/>
          <p:nvPr/>
        </p:nvSpPr>
        <p:spPr>
          <a:xfrm>
            <a:off x="-666561" y="2543530"/>
            <a:ext cx="6724779" cy="429895"/>
          </a:xfrm>
          <a:prstGeom prst="rect">
            <a:avLst/>
          </a:prstGeom>
        </p:spPr>
        <p:txBody>
          <a:bodyPr lIns="0" tIns="0" rIns="0" bIns="0" rtlCol="0" anchor="t">
            <a:spAutoFit/>
          </a:bodyPr>
          <a:lstStyle/>
          <a:p>
            <a:pPr algn="ctr">
              <a:lnSpc>
                <a:spcPts val="3079"/>
              </a:lnSpc>
            </a:pPr>
            <a:r>
              <a:rPr lang="en-US" sz="2199">
                <a:solidFill>
                  <a:srgbClr val="FFFFFF"/>
                </a:solidFill>
                <a:latin typeface="Overpass"/>
              </a:rPr>
              <a:t>LA CLÍNICA DEL DOLOR ES...</a:t>
            </a:r>
          </a:p>
        </p:txBody>
      </p:sp>
      <p:sp>
        <p:nvSpPr>
          <p:cNvPr id="25" name="Freeform 25"/>
          <p:cNvSpPr/>
          <p:nvPr/>
        </p:nvSpPr>
        <p:spPr>
          <a:xfrm>
            <a:off x="5203083" y="2406053"/>
            <a:ext cx="2014692" cy="1772929"/>
          </a:xfrm>
          <a:custGeom>
            <a:avLst/>
            <a:gdLst/>
            <a:ahLst/>
            <a:cxnLst/>
            <a:rect l="l" t="t" r="r" b="b"/>
            <a:pathLst>
              <a:path w="2014692" h="1772929">
                <a:moveTo>
                  <a:pt x="0" y="0"/>
                </a:moveTo>
                <a:lnTo>
                  <a:pt x="2014692" y="0"/>
                </a:lnTo>
                <a:lnTo>
                  <a:pt x="2014692" y="1772929"/>
                </a:lnTo>
                <a:lnTo>
                  <a:pt x="0" y="17729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49388"/>
        </a:solidFill>
        <a:effectLst/>
      </p:bgPr>
    </p:bg>
    <p:spTree>
      <p:nvGrpSpPr>
        <p:cNvPr id="1" name=""/>
        <p:cNvGrpSpPr/>
        <p:nvPr/>
      </p:nvGrpSpPr>
      <p:grpSpPr>
        <a:xfrm>
          <a:off x="0" y="0"/>
          <a:ext cx="0" cy="0"/>
          <a:chOff x="0" y="0"/>
          <a:chExt cx="0" cy="0"/>
        </a:xfrm>
      </p:grpSpPr>
      <p:grpSp>
        <p:nvGrpSpPr>
          <p:cNvPr id="2" name="Group 2"/>
          <p:cNvGrpSpPr/>
          <p:nvPr/>
        </p:nvGrpSpPr>
        <p:grpSpPr>
          <a:xfrm>
            <a:off x="-514350" y="-257185"/>
            <a:ext cx="20922570" cy="1543050"/>
            <a:chOff x="0" y="0"/>
            <a:chExt cx="5510471" cy="406400"/>
          </a:xfrm>
        </p:grpSpPr>
        <p:sp>
          <p:nvSpPr>
            <p:cNvPr id="3" name="Freeform 3"/>
            <p:cNvSpPr/>
            <p:nvPr/>
          </p:nvSpPr>
          <p:spPr>
            <a:xfrm>
              <a:off x="0" y="0"/>
              <a:ext cx="5510471" cy="406400"/>
            </a:xfrm>
            <a:custGeom>
              <a:avLst/>
              <a:gdLst/>
              <a:ahLst/>
              <a:cxnLst/>
              <a:rect l="l" t="t" r="r" b="b"/>
              <a:pathLst>
                <a:path w="5510471" h="406400">
                  <a:moveTo>
                    <a:pt x="18871" y="0"/>
                  </a:moveTo>
                  <a:lnTo>
                    <a:pt x="5491600" y="0"/>
                  </a:lnTo>
                  <a:cubicBezTo>
                    <a:pt x="5502022" y="0"/>
                    <a:pt x="5510471" y="8449"/>
                    <a:pt x="5510471" y="18871"/>
                  </a:cubicBezTo>
                  <a:lnTo>
                    <a:pt x="5510471" y="387529"/>
                  </a:lnTo>
                  <a:cubicBezTo>
                    <a:pt x="5510471" y="392534"/>
                    <a:pt x="5508483" y="397334"/>
                    <a:pt x="5504944" y="400873"/>
                  </a:cubicBezTo>
                  <a:cubicBezTo>
                    <a:pt x="5501405" y="404412"/>
                    <a:pt x="5496605" y="406400"/>
                    <a:pt x="5491600" y="406400"/>
                  </a:cubicBezTo>
                  <a:lnTo>
                    <a:pt x="18871" y="406400"/>
                  </a:lnTo>
                  <a:cubicBezTo>
                    <a:pt x="13866" y="406400"/>
                    <a:pt x="9066" y="404412"/>
                    <a:pt x="5527" y="400873"/>
                  </a:cubicBezTo>
                  <a:cubicBezTo>
                    <a:pt x="1988" y="397334"/>
                    <a:pt x="0" y="392534"/>
                    <a:pt x="0" y="387529"/>
                  </a:cubicBezTo>
                  <a:lnTo>
                    <a:pt x="0" y="18871"/>
                  </a:lnTo>
                  <a:cubicBezTo>
                    <a:pt x="0" y="13866"/>
                    <a:pt x="1988" y="9066"/>
                    <a:pt x="5527" y="5527"/>
                  </a:cubicBezTo>
                  <a:cubicBezTo>
                    <a:pt x="9066" y="1988"/>
                    <a:pt x="13866" y="0"/>
                    <a:pt x="18871" y="0"/>
                  </a:cubicBezTo>
                  <a:close/>
                </a:path>
              </a:pathLst>
            </a:custGeom>
            <a:solidFill>
              <a:srgbClr val="FCF8E1"/>
            </a:solidFill>
          </p:spPr>
          <p:txBody>
            <a:bodyPr/>
            <a:lstStyle/>
            <a:p>
              <a:endParaRPr lang="es-MX"/>
            </a:p>
          </p:txBody>
        </p:sp>
        <p:sp>
          <p:nvSpPr>
            <p:cNvPr id="4" name="TextBox 4"/>
            <p:cNvSpPr txBox="1"/>
            <p:nvPr/>
          </p:nvSpPr>
          <p:spPr>
            <a:xfrm>
              <a:off x="0" y="-38100"/>
              <a:ext cx="5510471" cy="444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11872" y="9515475"/>
            <a:ext cx="19528087" cy="1543050"/>
            <a:chOff x="0" y="0"/>
            <a:chExt cx="5143200" cy="406400"/>
          </a:xfrm>
        </p:grpSpPr>
        <p:sp>
          <p:nvSpPr>
            <p:cNvPr id="6" name="Freeform 6"/>
            <p:cNvSpPr/>
            <p:nvPr/>
          </p:nvSpPr>
          <p:spPr>
            <a:xfrm>
              <a:off x="0" y="0"/>
              <a:ext cx="5143200" cy="406400"/>
            </a:xfrm>
            <a:custGeom>
              <a:avLst/>
              <a:gdLst/>
              <a:ahLst/>
              <a:cxnLst/>
              <a:rect l="l" t="t" r="r" b="b"/>
              <a:pathLst>
                <a:path w="5143200" h="406400">
                  <a:moveTo>
                    <a:pt x="20219" y="0"/>
                  </a:moveTo>
                  <a:lnTo>
                    <a:pt x="5122981" y="0"/>
                  </a:lnTo>
                  <a:cubicBezTo>
                    <a:pt x="5134148" y="0"/>
                    <a:pt x="5143200" y="9052"/>
                    <a:pt x="5143200" y="20219"/>
                  </a:cubicBezTo>
                  <a:lnTo>
                    <a:pt x="5143200" y="386181"/>
                  </a:lnTo>
                  <a:cubicBezTo>
                    <a:pt x="5143200" y="391543"/>
                    <a:pt x="5141070" y="396686"/>
                    <a:pt x="5137278" y="400478"/>
                  </a:cubicBezTo>
                  <a:cubicBezTo>
                    <a:pt x="5133486" y="404270"/>
                    <a:pt x="5128344" y="406400"/>
                    <a:pt x="5122981" y="406400"/>
                  </a:cubicBezTo>
                  <a:lnTo>
                    <a:pt x="20219" y="406400"/>
                  </a:lnTo>
                  <a:cubicBezTo>
                    <a:pt x="14857" y="406400"/>
                    <a:pt x="9714" y="404270"/>
                    <a:pt x="5922" y="400478"/>
                  </a:cubicBezTo>
                  <a:cubicBezTo>
                    <a:pt x="2130" y="396686"/>
                    <a:pt x="0" y="391543"/>
                    <a:pt x="0" y="386181"/>
                  </a:cubicBezTo>
                  <a:lnTo>
                    <a:pt x="0" y="20219"/>
                  </a:lnTo>
                  <a:cubicBezTo>
                    <a:pt x="0" y="14857"/>
                    <a:pt x="2130" y="9714"/>
                    <a:pt x="5922" y="5922"/>
                  </a:cubicBezTo>
                  <a:cubicBezTo>
                    <a:pt x="9714" y="2130"/>
                    <a:pt x="14857" y="0"/>
                    <a:pt x="20219" y="0"/>
                  </a:cubicBezTo>
                  <a:close/>
                </a:path>
              </a:pathLst>
            </a:custGeom>
            <a:solidFill>
              <a:srgbClr val="FCF8E1"/>
            </a:solidFill>
          </p:spPr>
          <p:txBody>
            <a:bodyPr/>
            <a:lstStyle/>
            <a:p>
              <a:endParaRPr lang="es-MX"/>
            </a:p>
          </p:txBody>
        </p:sp>
        <p:sp>
          <p:nvSpPr>
            <p:cNvPr id="7" name="TextBox 7"/>
            <p:cNvSpPr txBox="1"/>
            <p:nvPr/>
          </p:nvSpPr>
          <p:spPr>
            <a:xfrm>
              <a:off x="0" y="-38100"/>
              <a:ext cx="5143200" cy="444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0818151" y="3894954"/>
            <a:ext cx="6474117" cy="3404386"/>
          </a:xfrm>
          <a:custGeom>
            <a:avLst/>
            <a:gdLst/>
            <a:ahLst/>
            <a:cxnLst/>
            <a:rect l="l" t="t" r="r" b="b"/>
            <a:pathLst>
              <a:path w="6474117" h="3404386">
                <a:moveTo>
                  <a:pt x="0" y="0"/>
                </a:moveTo>
                <a:lnTo>
                  <a:pt x="6474116" y="0"/>
                </a:lnTo>
                <a:lnTo>
                  <a:pt x="6474116" y="3404385"/>
                </a:lnTo>
                <a:lnTo>
                  <a:pt x="0" y="3404385"/>
                </a:lnTo>
                <a:lnTo>
                  <a:pt x="0" y="0"/>
                </a:lnTo>
                <a:close/>
              </a:path>
            </a:pathLst>
          </a:custGeom>
          <a:blipFill>
            <a:blip r:embed="rId2"/>
            <a:stretch>
              <a:fillRect/>
            </a:stretch>
          </a:blipFill>
        </p:spPr>
        <p:txBody>
          <a:bodyPr/>
          <a:lstStyle/>
          <a:p>
            <a:endParaRPr lang="es-MX"/>
          </a:p>
        </p:txBody>
      </p:sp>
      <p:grpSp>
        <p:nvGrpSpPr>
          <p:cNvPr id="9" name="Group 9"/>
          <p:cNvGrpSpPr/>
          <p:nvPr/>
        </p:nvGrpSpPr>
        <p:grpSpPr>
          <a:xfrm>
            <a:off x="629185" y="2542656"/>
            <a:ext cx="10155998" cy="4668140"/>
            <a:chOff x="0" y="0"/>
            <a:chExt cx="13541331" cy="6224186"/>
          </a:xfrm>
        </p:grpSpPr>
        <p:sp>
          <p:nvSpPr>
            <p:cNvPr id="10" name="Freeform 10"/>
            <p:cNvSpPr/>
            <p:nvPr/>
          </p:nvSpPr>
          <p:spPr>
            <a:xfrm>
              <a:off x="0" y="0"/>
              <a:ext cx="13541331" cy="6224186"/>
            </a:xfrm>
            <a:custGeom>
              <a:avLst/>
              <a:gdLst/>
              <a:ahLst/>
              <a:cxnLst/>
              <a:rect l="l" t="t" r="r" b="b"/>
              <a:pathLst>
                <a:path w="13541331" h="6224186">
                  <a:moveTo>
                    <a:pt x="0" y="0"/>
                  </a:moveTo>
                  <a:lnTo>
                    <a:pt x="13541331" y="0"/>
                  </a:lnTo>
                  <a:lnTo>
                    <a:pt x="13541331" y="6224186"/>
                  </a:lnTo>
                  <a:lnTo>
                    <a:pt x="0" y="6224186"/>
                  </a:lnTo>
                  <a:lnTo>
                    <a:pt x="0" y="0"/>
                  </a:lnTo>
                  <a:close/>
                </a:path>
              </a:pathLst>
            </a:custGeom>
            <a:blipFill>
              <a:blip r:embed="rId3"/>
              <a:stretch>
                <a:fillRect/>
              </a:stretch>
            </a:blipFill>
          </p:spPr>
          <p:txBody>
            <a:bodyPr/>
            <a:lstStyle/>
            <a:p>
              <a:endParaRPr lang="es-MX"/>
            </a:p>
          </p:txBody>
        </p:sp>
        <p:sp>
          <p:nvSpPr>
            <p:cNvPr id="11" name="Freeform 11"/>
            <p:cNvSpPr/>
            <p:nvPr/>
          </p:nvSpPr>
          <p:spPr>
            <a:xfrm>
              <a:off x="2078996" y="3076641"/>
              <a:ext cx="2373276" cy="1373624"/>
            </a:xfrm>
            <a:custGeom>
              <a:avLst/>
              <a:gdLst/>
              <a:ahLst/>
              <a:cxnLst/>
              <a:rect l="l" t="t" r="r" b="b"/>
              <a:pathLst>
                <a:path w="2373276" h="1373624">
                  <a:moveTo>
                    <a:pt x="0" y="0"/>
                  </a:moveTo>
                  <a:lnTo>
                    <a:pt x="2373276" y="0"/>
                  </a:lnTo>
                  <a:lnTo>
                    <a:pt x="2373276" y="1373624"/>
                  </a:lnTo>
                  <a:lnTo>
                    <a:pt x="0" y="1373624"/>
                  </a:lnTo>
                  <a:lnTo>
                    <a:pt x="0" y="0"/>
                  </a:lnTo>
                  <a:close/>
                </a:path>
              </a:pathLst>
            </a:custGeom>
            <a:blipFill>
              <a:blip r:embed="rId4"/>
              <a:stretch>
                <a:fillRect/>
              </a:stretch>
            </a:blipFill>
          </p:spPr>
          <p:txBody>
            <a:bodyPr/>
            <a:lstStyle/>
            <a:p>
              <a:endParaRPr lang="es-MX"/>
            </a:p>
          </p:txBody>
        </p:sp>
      </p:grpSp>
      <p:sp>
        <p:nvSpPr>
          <p:cNvPr id="12" name="Freeform 12"/>
          <p:cNvSpPr/>
          <p:nvPr/>
        </p:nvSpPr>
        <p:spPr>
          <a:xfrm>
            <a:off x="8734768" y="2348251"/>
            <a:ext cx="1497965" cy="1497965"/>
          </a:xfrm>
          <a:custGeom>
            <a:avLst/>
            <a:gdLst/>
            <a:ahLst/>
            <a:cxnLst/>
            <a:rect l="l" t="t" r="r" b="b"/>
            <a:pathLst>
              <a:path w="1497965" h="1497965">
                <a:moveTo>
                  <a:pt x="0" y="0"/>
                </a:moveTo>
                <a:lnTo>
                  <a:pt x="1497965" y="0"/>
                </a:lnTo>
                <a:lnTo>
                  <a:pt x="1497965" y="1497965"/>
                </a:lnTo>
                <a:lnTo>
                  <a:pt x="0" y="1497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13" name="Freeform 13"/>
          <p:cNvSpPr/>
          <p:nvPr/>
        </p:nvSpPr>
        <p:spPr>
          <a:xfrm rot="-5400000">
            <a:off x="13000124" y="4501297"/>
            <a:ext cx="648653" cy="948670"/>
          </a:xfrm>
          <a:custGeom>
            <a:avLst/>
            <a:gdLst/>
            <a:ahLst/>
            <a:cxnLst/>
            <a:rect l="l" t="t" r="r" b="b"/>
            <a:pathLst>
              <a:path w="648653" h="948670">
                <a:moveTo>
                  <a:pt x="0" y="0"/>
                </a:moveTo>
                <a:lnTo>
                  <a:pt x="648654" y="0"/>
                </a:lnTo>
                <a:lnTo>
                  <a:pt x="648654" y="948671"/>
                </a:lnTo>
                <a:lnTo>
                  <a:pt x="0" y="9486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4" name="Freeform 14"/>
          <p:cNvSpPr/>
          <p:nvPr/>
        </p:nvSpPr>
        <p:spPr>
          <a:xfrm rot="3072380">
            <a:off x="15726163" y="5346101"/>
            <a:ext cx="630419" cy="1068507"/>
          </a:xfrm>
          <a:custGeom>
            <a:avLst/>
            <a:gdLst/>
            <a:ahLst/>
            <a:cxnLst/>
            <a:rect l="l" t="t" r="r" b="b"/>
            <a:pathLst>
              <a:path w="630419" h="1068507">
                <a:moveTo>
                  <a:pt x="0" y="0"/>
                </a:moveTo>
                <a:lnTo>
                  <a:pt x="630419" y="0"/>
                </a:lnTo>
                <a:lnTo>
                  <a:pt x="630419" y="1068507"/>
                </a:lnTo>
                <a:lnTo>
                  <a:pt x="0" y="10685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5" name="Freeform 15"/>
          <p:cNvSpPr/>
          <p:nvPr/>
        </p:nvSpPr>
        <p:spPr>
          <a:xfrm>
            <a:off x="14055209" y="8017077"/>
            <a:ext cx="2482286" cy="1498398"/>
          </a:xfrm>
          <a:custGeom>
            <a:avLst/>
            <a:gdLst/>
            <a:ahLst/>
            <a:cxnLst/>
            <a:rect l="l" t="t" r="r" b="b"/>
            <a:pathLst>
              <a:path w="2482286" h="1498398">
                <a:moveTo>
                  <a:pt x="0" y="0"/>
                </a:moveTo>
                <a:lnTo>
                  <a:pt x="2482286" y="0"/>
                </a:lnTo>
                <a:lnTo>
                  <a:pt x="2482286" y="1498398"/>
                </a:lnTo>
                <a:lnTo>
                  <a:pt x="0" y="14983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
        <p:nvSpPr>
          <p:cNvPr id="16" name="Freeform 16"/>
          <p:cNvSpPr/>
          <p:nvPr/>
        </p:nvSpPr>
        <p:spPr>
          <a:xfrm>
            <a:off x="13798786" y="1405847"/>
            <a:ext cx="1497566" cy="1884808"/>
          </a:xfrm>
          <a:custGeom>
            <a:avLst/>
            <a:gdLst/>
            <a:ahLst/>
            <a:cxnLst/>
            <a:rect l="l" t="t" r="r" b="b"/>
            <a:pathLst>
              <a:path w="1497566" h="1884808">
                <a:moveTo>
                  <a:pt x="0" y="0"/>
                </a:moveTo>
                <a:lnTo>
                  <a:pt x="1497566" y="0"/>
                </a:lnTo>
                <a:lnTo>
                  <a:pt x="1497566" y="1884808"/>
                </a:lnTo>
                <a:lnTo>
                  <a:pt x="0" y="18848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MX"/>
          </a:p>
        </p:txBody>
      </p:sp>
      <p:sp>
        <p:nvSpPr>
          <p:cNvPr id="17" name="Freeform 17"/>
          <p:cNvSpPr/>
          <p:nvPr/>
        </p:nvSpPr>
        <p:spPr>
          <a:xfrm>
            <a:off x="2620244" y="2171429"/>
            <a:ext cx="1310953" cy="1119226"/>
          </a:xfrm>
          <a:custGeom>
            <a:avLst/>
            <a:gdLst/>
            <a:ahLst/>
            <a:cxnLst/>
            <a:rect l="l" t="t" r="r" b="b"/>
            <a:pathLst>
              <a:path w="1310953" h="1119226">
                <a:moveTo>
                  <a:pt x="0" y="0"/>
                </a:moveTo>
                <a:lnTo>
                  <a:pt x="1310953" y="0"/>
                </a:lnTo>
                <a:lnTo>
                  <a:pt x="1310953" y="1119226"/>
                </a:lnTo>
                <a:lnTo>
                  <a:pt x="0" y="11192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MX"/>
          </a:p>
        </p:txBody>
      </p:sp>
      <p:sp>
        <p:nvSpPr>
          <p:cNvPr id="18" name="Freeform 18"/>
          <p:cNvSpPr/>
          <p:nvPr/>
        </p:nvSpPr>
        <p:spPr>
          <a:xfrm>
            <a:off x="9407541" y="5812162"/>
            <a:ext cx="620785" cy="407584"/>
          </a:xfrm>
          <a:custGeom>
            <a:avLst/>
            <a:gdLst/>
            <a:ahLst/>
            <a:cxnLst/>
            <a:rect l="l" t="t" r="r" b="b"/>
            <a:pathLst>
              <a:path w="620785" h="407584">
                <a:moveTo>
                  <a:pt x="0" y="0"/>
                </a:moveTo>
                <a:lnTo>
                  <a:pt x="620785" y="0"/>
                </a:lnTo>
                <a:lnTo>
                  <a:pt x="620785" y="407584"/>
                </a:lnTo>
                <a:lnTo>
                  <a:pt x="0" y="407584"/>
                </a:lnTo>
                <a:lnTo>
                  <a:pt x="0" y="0"/>
                </a:lnTo>
                <a:close/>
              </a:path>
            </a:pathLst>
          </a:custGeom>
          <a:blipFill>
            <a:blip r:embed="rId17"/>
            <a:stretch>
              <a:fillRect l="-14080" t="-5305"/>
            </a:stretch>
          </a:blipFill>
        </p:spPr>
        <p:txBody>
          <a:bodyPr/>
          <a:lstStyle/>
          <a:p>
            <a:endParaRPr lang="es-MX"/>
          </a:p>
        </p:txBody>
      </p:sp>
      <p:sp>
        <p:nvSpPr>
          <p:cNvPr id="19" name="Freeform 19"/>
          <p:cNvSpPr/>
          <p:nvPr/>
        </p:nvSpPr>
        <p:spPr>
          <a:xfrm>
            <a:off x="1028700" y="6000676"/>
            <a:ext cx="9414767" cy="1647584"/>
          </a:xfrm>
          <a:custGeom>
            <a:avLst/>
            <a:gdLst/>
            <a:ahLst/>
            <a:cxnLst/>
            <a:rect l="l" t="t" r="r" b="b"/>
            <a:pathLst>
              <a:path w="9414767" h="1647584">
                <a:moveTo>
                  <a:pt x="0" y="0"/>
                </a:moveTo>
                <a:lnTo>
                  <a:pt x="9414767" y="0"/>
                </a:lnTo>
                <a:lnTo>
                  <a:pt x="9414767" y="1647584"/>
                </a:lnTo>
                <a:lnTo>
                  <a:pt x="0" y="16475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MX"/>
          </a:p>
        </p:txBody>
      </p:sp>
      <p:sp>
        <p:nvSpPr>
          <p:cNvPr id="20" name="AutoShape 20"/>
          <p:cNvSpPr/>
          <p:nvPr/>
        </p:nvSpPr>
        <p:spPr>
          <a:xfrm flipV="1">
            <a:off x="14566619" y="6219746"/>
            <a:ext cx="0" cy="241005"/>
          </a:xfrm>
          <a:prstGeom prst="line">
            <a:avLst/>
          </a:prstGeom>
          <a:ln w="38100" cap="flat">
            <a:solidFill>
              <a:srgbClr val="F1F1D4"/>
            </a:solidFill>
            <a:prstDash val="solid"/>
            <a:headEnd type="none" w="sm" len="sm"/>
            <a:tailEnd type="none" w="sm" len="sm"/>
          </a:ln>
        </p:spPr>
        <p:txBody>
          <a:bodyPr/>
          <a:lstStyle/>
          <a:p>
            <a:endParaRPr lang="es-MX"/>
          </a:p>
        </p:txBody>
      </p:sp>
      <p:sp>
        <p:nvSpPr>
          <p:cNvPr id="21" name="TextBox 21"/>
          <p:cNvSpPr txBox="1"/>
          <p:nvPr/>
        </p:nvSpPr>
        <p:spPr>
          <a:xfrm>
            <a:off x="4615450" y="346074"/>
            <a:ext cx="8410575" cy="682626"/>
          </a:xfrm>
          <a:prstGeom prst="rect">
            <a:avLst/>
          </a:prstGeom>
        </p:spPr>
        <p:txBody>
          <a:bodyPr lIns="0" tIns="0" rIns="0" bIns="0" rtlCol="0" anchor="t">
            <a:spAutoFit/>
          </a:bodyPr>
          <a:lstStyle/>
          <a:p>
            <a:pPr algn="ctr">
              <a:lnSpc>
                <a:spcPts val="4899"/>
              </a:lnSpc>
            </a:pPr>
            <a:r>
              <a:rPr lang="en-US" sz="3499" dirty="0">
                <a:solidFill>
                  <a:srgbClr val="000000"/>
                </a:solidFill>
                <a:latin typeface="Overpass Bold"/>
              </a:rPr>
              <a:t>MODELO DE CLÍNICA DEL DOLOR IDEAL</a:t>
            </a:r>
          </a:p>
        </p:txBody>
      </p:sp>
      <p:sp>
        <p:nvSpPr>
          <p:cNvPr id="22" name="TextBox 22"/>
          <p:cNvSpPr txBox="1"/>
          <p:nvPr/>
        </p:nvSpPr>
        <p:spPr>
          <a:xfrm>
            <a:off x="191624" y="1552056"/>
            <a:ext cx="9969048" cy="590550"/>
          </a:xfrm>
          <a:prstGeom prst="rect">
            <a:avLst/>
          </a:prstGeom>
        </p:spPr>
        <p:txBody>
          <a:bodyPr lIns="0" tIns="0" rIns="0" bIns="0" rtlCol="0" anchor="t">
            <a:spAutoFit/>
          </a:bodyPr>
          <a:lstStyle/>
          <a:p>
            <a:pPr algn="ctr">
              <a:lnSpc>
                <a:spcPts val="4200"/>
              </a:lnSpc>
            </a:pPr>
            <a:r>
              <a:rPr lang="en-US" sz="3000">
                <a:solidFill>
                  <a:srgbClr val="FFFFFF"/>
                </a:solidFill>
                <a:latin typeface="Overpass Ultra-Bold"/>
              </a:rPr>
              <a:t>EL MODELO IDEAL CLÍNICA DEL DOLOR SERÍA...</a:t>
            </a:r>
          </a:p>
        </p:txBody>
      </p:sp>
      <p:sp>
        <p:nvSpPr>
          <p:cNvPr id="23" name="TextBox 23"/>
          <p:cNvSpPr txBox="1"/>
          <p:nvPr/>
        </p:nvSpPr>
        <p:spPr>
          <a:xfrm>
            <a:off x="9589015" y="7680339"/>
            <a:ext cx="3440583" cy="1395730"/>
          </a:xfrm>
          <a:prstGeom prst="rect">
            <a:avLst/>
          </a:prstGeom>
        </p:spPr>
        <p:txBody>
          <a:bodyPr lIns="0" tIns="0" rIns="0" bIns="0" rtlCol="0" anchor="t">
            <a:spAutoFit/>
          </a:bodyPr>
          <a:lstStyle/>
          <a:p>
            <a:pPr algn="just">
              <a:lnSpc>
                <a:spcPts val="1819"/>
              </a:lnSpc>
            </a:pPr>
            <a:r>
              <a:rPr lang="en-US" sz="1299">
                <a:solidFill>
                  <a:srgbClr val="FFFFFF"/>
                </a:solidFill>
                <a:latin typeface="Overpass"/>
              </a:rPr>
              <a:t>La </a:t>
            </a:r>
            <a:r>
              <a:rPr lang="en-US" sz="1299">
                <a:solidFill>
                  <a:srgbClr val="FFFFFF"/>
                </a:solidFill>
                <a:latin typeface="Overpass Ultra-Bold"/>
              </a:rPr>
              <a:t>Medicina Paliativa</a:t>
            </a:r>
            <a:r>
              <a:rPr lang="en-US" sz="1299">
                <a:solidFill>
                  <a:srgbClr val="FFFFFF"/>
                </a:solidFill>
                <a:latin typeface="Overpass"/>
              </a:rPr>
              <a:t> brindaría a un mayor número de pacientes los </a:t>
            </a:r>
            <a:r>
              <a:rPr lang="en-US" sz="1299">
                <a:solidFill>
                  <a:srgbClr val="FFFFFF"/>
                </a:solidFill>
                <a:latin typeface="Overpass Ultra-Bold"/>
              </a:rPr>
              <a:t>Cuidados Paliativos y de soporte</a:t>
            </a:r>
            <a:r>
              <a:rPr lang="en-US" sz="1299">
                <a:solidFill>
                  <a:srgbClr val="FFFFFF"/>
                </a:solidFill>
                <a:latin typeface="Overpass"/>
              </a:rPr>
              <a:t>, estableciendo programas prioritarios para que el paciente con enfermedad terminal, tengan una </a:t>
            </a:r>
            <a:r>
              <a:rPr lang="en-US" sz="1299">
                <a:solidFill>
                  <a:srgbClr val="FFFFFF"/>
                </a:solidFill>
                <a:latin typeface="Overpass Ultra-Bold"/>
              </a:rPr>
              <a:t>vida de calidad y calidez.</a:t>
            </a:r>
          </a:p>
        </p:txBody>
      </p:sp>
      <p:sp>
        <p:nvSpPr>
          <p:cNvPr id="24" name="TextBox 24"/>
          <p:cNvSpPr txBox="1"/>
          <p:nvPr/>
        </p:nvSpPr>
        <p:spPr>
          <a:xfrm>
            <a:off x="629185" y="7750995"/>
            <a:ext cx="3602681" cy="1395730"/>
          </a:xfrm>
          <a:prstGeom prst="rect">
            <a:avLst/>
          </a:prstGeom>
        </p:spPr>
        <p:txBody>
          <a:bodyPr lIns="0" tIns="0" rIns="0" bIns="0" rtlCol="0" anchor="t">
            <a:spAutoFit/>
          </a:bodyPr>
          <a:lstStyle/>
          <a:p>
            <a:pPr algn="just">
              <a:lnSpc>
                <a:spcPts val="1819"/>
              </a:lnSpc>
            </a:pPr>
            <a:r>
              <a:rPr lang="en-US" sz="1299">
                <a:solidFill>
                  <a:srgbClr val="FFFFFF"/>
                </a:solidFill>
                <a:latin typeface="Overpass Ultra-Bold"/>
              </a:rPr>
              <a:t>Jefatura de</a:t>
            </a:r>
            <a:r>
              <a:rPr lang="en-US" sz="1299">
                <a:solidFill>
                  <a:srgbClr val="FFFFFF"/>
                </a:solidFill>
                <a:latin typeface="Overpass"/>
              </a:rPr>
              <a:t> </a:t>
            </a:r>
            <a:r>
              <a:rPr lang="en-US" sz="1299">
                <a:solidFill>
                  <a:srgbClr val="FFFFFF"/>
                </a:solidFill>
                <a:latin typeface="Overpass Ultra-Bold"/>
              </a:rPr>
              <a:t>enfermería,</a:t>
            </a:r>
            <a:r>
              <a:rPr lang="en-US" sz="1299">
                <a:solidFill>
                  <a:srgbClr val="FFFFFF"/>
                </a:solidFill>
                <a:latin typeface="Overpass"/>
              </a:rPr>
              <a:t> tendría por objetivo aplicar el </a:t>
            </a:r>
            <a:r>
              <a:rPr lang="en-US" sz="1299">
                <a:solidFill>
                  <a:srgbClr val="FFFFFF"/>
                </a:solidFill>
                <a:latin typeface="Overpass Ultra-Bold"/>
              </a:rPr>
              <a:t>proceso gerencial y la mejora continua</a:t>
            </a:r>
            <a:r>
              <a:rPr lang="en-US" sz="1299">
                <a:solidFill>
                  <a:srgbClr val="FFFFFF"/>
                </a:solidFill>
                <a:latin typeface="Overpass"/>
              </a:rPr>
              <a:t> en la organización, integración, dirección y control de los recursos para la instrumentación de un sistema efectivo de prestación de Servicios de Enfermería.</a:t>
            </a:r>
          </a:p>
        </p:txBody>
      </p:sp>
      <p:sp>
        <p:nvSpPr>
          <p:cNvPr id="25" name="TextBox 25"/>
          <p:cNvSpPr txBox="1"/>
          <p:nvPr/>
        </p:nvSpPr>
        <p:spPr>
          <a:xfrm>
            <a:off x="5533219" y="7865295"/>
            <a:ext cx="2750870" cy="1167130"/>
          </a:xfrm>
          <a:prstGeom prst="rect">
            <a:avLst/>
          </a:prstGeom>
        </p:spPr>
        <p:txBody>
          <a:bodyPr lIns="0" tIns="0" rIns="0" bIns="0" rtlCol="0" anchor="t">
            <a:spAutoFit/>
          </a:bodyPr>
          <a:lstStyle/>
          <a:p>
            <a:pPr algn="just">
              <a:lnSpc>
                <a:spcPts val="1819"/>
              </a:lnSpc>
            </a:pPr>
            <a:r>
              <a:rPr lang="en-US" sz="1299">
                <a:solidFill>
                  <a:srgbClr val="FFFFFF"/>
                </a:solidFill>
                <a:latin typeface="Overpass"/>
              </a:rPr>
              <a:t>El área de </a:t>
            </a:r>
            <a:r>
              <a:rPr lang="en-US" sz="1299">
                <a:solidFill>
                  <a:srgbClr val="FFFFFF"/>
                </a:solidFill>
                <a:latin typeface="Overpass Ultra-Bold"/>
              </a:rPr>
              <a:t>Psicología</a:t>
            </a:r>
            <a:r>
              <a:rPr lang="en-US" sz="1299">
                <a:solidFill>
                  <a:srgbClr val="FFFFFF"/>
                </a:solidFill>
                <a:latin typeface="Overpass"/>
              </a:rPr>
              <a:t>, se encargaría de  </a:t>
            </a:r>
            <a:r>
              <a:rPr lang="en-US" sz="1299">
                <a:solidFill>
                  <a:srgbClr val="FFFFFF"/>
                </a:solidFill>
                <a:latin typeface="Overpass Ultra-Bold"/>
              </a:rPr>
              <a:t>apoyar en forma psicológica a todos los pacientes</a:t>
            </a:r>
            <a:r>
              <a:rPr lang="en-US" sz="1299">
                <a:solidFill>
                  <a:srgbClr val="FFFFFF"/>
                </a:solidFill>
                <a:latin typeface="Overpass"/>
              </a:rPr>
              <a:t> que requieran de atención necesaria, para su integración total a su vida normal.</a:t>
            </a:r>
          </a:p>
        </p:txBody>
      </p:sp>
      <p:sp>
        <p:nvSpPr>
          <p:cNvPr id="26" name="TextBox 26"/>
          <p:cNvSpPr txBox="1"/>
          <p:nvPr/>
        </p:nvSpPr>
        <p:spPr>
          <a:xfrm>
            <a:off x="15996668" y="3538337"/>
            <a:ext cx="1891499" cy="1852930"/>
          </a:xfrm>
          <a:prstGeom prst="rect">
            <a:avLst/>
          </a:prstGeom>
        </p:spPr>
        <p:txBody>
          <a:bodyPr lIns="0" tIns="0" rIns="0" bIns="0" rtlCol="0" anchor="t">
            <a:spAutoFit/>
          </a:bodyPr>
          <a:lstStyle/>
          <a:p>
            <a:pPr algn="just">
              <a:lnSpc>
                <a:spcPts val="1819"/>
              </a:lnSpc>
            </a:pPr>
            <a:r>
              <a:rPr lang="en-US" sz="1299">
                <a:solidFill>
                  <a:srgbClr val="FFFFFF"/>
                </a:solidFill>
                <a:latin typeface="Overpass Ultra-Bold"/>
              </a:rPr>
              <a:t>Proporcionar las mejores condiciones de vida de los pacientes</a:t>
            </a:r>
            <a:r>
              <a:rPr lang="en-US" sz="1299">
                <a:solidFill>
                  <a:srgbClr val="FFFFFF"/>
                </a:solidFill>
                <a:latin typeface="Overpass"/>
              </a:rPr>
              <a:t> con dolor crónico y con necesidades de medicina de soporte y sus familias, de manera racional, planificada y eficiente.</a:t>
            </a:r>
          </a:p>
        </p:txBody>
      </p:sp>
      <p:sp>
        <p:nvSpPr>
          <p:cNvPr id="27" name="TextBox 27"/>
          <p:cNvSpPr txBox="1"/>
          <p:nvPr/>
        </p:nvSpPr>
        <p:spPr>
          <a:xfrm>
            <a:off x="93604" y="9714563"/>
            <a:ext cx="25864842" cy="709930"/>
          </a:xfrm>
          <a:prstGeom prst="rect">
            <a:avLst/>
          </a:prstGeom>
        </p:spPr>
        <p:txBody>
          <a:bodyPr lIns="0" tIns="0" rIns="0" bIns="0" rtlCol="0" anchor="t">
            <a:spAutoFit/>
          </a:bodyPr>
          <a:lstStyle/>
          <a:p>
            <a:pPr algn="just">
              <a:lnSpc>
                <a:spcPts val="1819"/>
              </a:lnSpc>
            </a:pPr>
            <a:r>
              <a:rPr lang="en-US" sz="1299">
                <a:solidFill>
                  <a:srgbClr val="000000"/>
                </a:solidFill>
                <a:latin typeface="Overpass"/>
              </a:rPr>
              <a:t>Elaborado por INEFAM©</a:t>
            </a:r>
          </a:p>
          <a:p>
            <a:pPr algn="just">
              <a:lnSpc>
                <a:spcPts val="1819"/>
              </a:lnSpc>
            </a:pPr>
            <a:r>
              <a:rPr lang="en-US" sz="1299">
                <a:solidFill>
                  <a:srgbClr val="000000"/>
                </a:solidFill>
                <a:latin typeface="Overpass"/>
              </a:rPr>
              <a:t>Fuente: MANUAL DE ORGANIZACIÓN DEL SERVICIO DE CLÍNICA DEL DOLOR Y CUIDADOS PALIATIVOS- Hospital General de México.                                                                                                                                                          </a:t>
            </a:r>
            <a:r>
              <a:rPr lang="en-US" sz="1299">
                <a:solidFill>
                  <a:srgbClr val="000000"/>
                </a:solidFill>
                <a:latin typeface="Overpass Ultra-Bold"/>
              </a:rPr>
              <a:t> INFO@INEFAM.COM</a:t>
            </a:r>
          </a:p>
          <a:p>
            <a:pPr algn="just">
              <a:lnSpc>
                <a:spcPts val="1819"/>
              </a:lnSpc>
            </a:pPr>
            <a:r>
              <a:rPr lang="en-US" sz="1299">
                <a:solidFill>
                  <a:srgbClr val="000000"/>
                </a:solidFill>
                <a:latin typeface="Overpass Ultra-Bold"/>
              </a:rPr>
              <a:t>                                                                                                                                                                               </a:t>
            </a:r>
          </a:p>
        </p:txBody>
      </p:sp>
      <p:sp>
        <p:nvSpPr>
          <p:cNvPr id="28" name="TextBox 28"/>
          <p:cNvSpPr txBox="1"/>
          <p:nvPr/>
        </p:nvSpPr>
        <p:spPr>
          <a:xfrm>
            <a:off x="436919" y="3211946"/>
            <a:ext cx="1751514" cy="938530"/>
          </a:xfrm>
          <a:prstGeom prst="rect">
            <a:avLst/>
          </a:prstGeom>
        </p:spPr>
        <p:txBody>
          <a:bodyPr lIns="0" tIns="0" rIns="0" bIns="0" rtlCol="0" anchor="t">
            <a:spAutoFit/>
          </a:bodyPr>
          <a:lstStyle/>
          <a:p>
            <a:pPr algn="just">
              <a:lnSpc>
                <a:spcPts val="1819"/>
              </a:lnSpc>
            </a:pPr>
            <a:r>
              <a:rPr lang="en-US" sz="1299">
                <a:solidFill>
                  <a:srgbClr val="FFFFFF"/>
                </a:solidFill>
                <a:latin typeface="Overpass"/>
              </a:rPr>
              <a:t>El </a:t>
            </a:r>
            <a:r>
              <a:rPr lang="en-US" sz="1299">
                <a:solidFill>
                  <a:srgbClr val="FFFFFF"/>
                </a:solidFill>
                <a:latin typeface="Overpass Ultra-Bold"/>
              </a:rPr>
              <a:t>Trabajo Social</a:t>
            </a:r>
            <a:r>
              <a:rPr lang="en-US" sz="1299">
                <a:solidFill>
                  <a:srgbClr val="FFFFFF"/>
                </a:solidFill>
                <a:latin typeface="Overpass"/>
              </a:rPr>
              <a:t> se encargaría de dar </a:t>
            </a:r>
            <a:r>
              <a:rPr lang="en-US" sz="1299">
                <a:solidFill>
                  <a:srgbClr val="FFFFFF"/>
                </a:solidFill>
                <a:latin typeface="Overpass Ultra-Bold"/>
              </a:rPr>
              <a:t>asistencia social a paciente y familiares.</a:t>
            </a:r>
          </a:p>
        </p:txBody>
      </p:sp>
      <p:sp>
        <p:nvSpPr>
          <p:cNvPr id="29" name="TextBox 29"/>
          <p:cNvSpPr txBox="1"/>
          <p:nvPr/>
        </p:nvSpPr>
        <p:spPr>
          <a:xfrm>
            <a:off x="10785183" y="2869046"/>
            <a:ext cx="2761619" cy="1852930"/>
          </a:xfrm>
          <a:prstGeom prst="rect">
            <a:avLst/>
          </a:prstGeom>
        </p:spPr>
        <p:txBody>
          <a:bodyPr lIns="0" tIns="0" rIns="0" bIns="0" rtlCol="0" anchor="t">
            <a:spAutoFit/>
          </a:bodyPr>
          <a:lstStyle/>
          <a:p>
            <a:pPr algn="just">
              <a:lnSpc>
                <a:spcPts val="1819"/>
              </a:lnSpc>
            </a:pPr>
            <a:r>
              <a:rPr lang="en-US" sz="1299">
                <a:solidFill>
                  <a:srgbClr val="FFFFFF"/>
                </a:solidFill>
                <a:latin typeface="Overpass"/>
              </a:rPr>
              <a:t>Se encargaría de </a:t>
            </a:r>
            <a:r>
              <a:rPr lang="en-US" sz="1299">
                <a:solidFill>
                  <a:srgbClr val="FFFFFF"/>
                </a:solidFill>
                <a:latin typeface="Overpass Ultra-Bold"/>
              </a:rPr>
              <a:t>coordinar las actividades referentes a la atención de pacientes del Servicio</a:t>
            </a:r>
            <a:r>
              <a:rPr lang="en-US" sz="1299">
                <a:solidFill>
                  <a:srgbClr val="FFFFFF"/>
                </a:solidFill>
                <a:latin typeface="Overpass"/>
              </a:rPr>
              <a:t> a través del incremento de su calidad de vida, colaborando en la supervisión de la enseñanza e investigación, para brindar atención de calidad y calidez.</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1F0"/>
        </a:solidFill>
        <a:effectLst/>
      </p:bgPr>
    </p:bg>
    <p:spTree>
      <p:nvGrpSpPr>
        <p:cNvPr id="1" name=""/>
        <p:cNvGrpSpPr/>
        <p:nvPr/>
      </p:nvGrpSpPr>
      <p:grpSpPr>
        <a:xfrm>
          <a:off x="0" y="0"/>
          <a:ext cx="0" cy="0"/>
          <a:chOff x="0" y="0"/>
          <a:chExt cx="0" cy="0"/>
        </a:xfrm>
      </p:grpSpPr>
      <p:grpSp>
        <p:nvGrpSpPr>
          <p:cNvPr id="2" name="Group 2"/>
          <p:cNvGrpSpPr/>
          <p:nvPr/>
        </p:nvGrpSpPr>
        <p:grpSpPr>
          <a:xfrm>
            <a:off x="-620044" y="9515475"/>
            <a:ext cx="19528087" cy="1543050"/>
            <a:chOff x="0" y="0"/>
            <a:chExt cx="5143200" cy="406400"/>
          </a:xfrm>
        </p:grpSpPr>
        <p:sp>
          <p:nvSpPr>
            <p:cNvPr id="3" name="Freeform 3"/>
            <p:cNvSpPr/>
            <p:nvPr/>
          </p:nvSpPr>
          <p:spPr>
            <a:xfrm>
              <a:off x="0" y="0"/>
              <a:ext cx="5143200" cy="406400"/>
            </a:xfrm>
            <a:custGeom>
              <a:avLst/>
              <a:gdLst/>
              <a:ahLst/>
              <a:cxnLst/>
              <a:rect l="l" t="t" r="r" b="b"/>
              <a:pathLst>
                <a:path w="5143200" h="406400">
                  <a:moveTo>
                    <a:pt x="20219" y="0"/>
                  </a:moveTo>
                  <a:lnTo>
                    <a:pt x="5122981" y="0"/>
                  </a:lnTo>
                  <a:cubicBezTo>
                    <a:pt x="5134148" y="0"/>
                    <a:pt x="5143200" y="9052"/>
                    <a:pt x="5143200" y="20219"/>
                  </a:cubicBezTo>
                  <a:lnTo>
                    <a:pt x="5143200" y="386181"/>
                  </a:lnTo>
                  <a:cubicBezTo>
                    <a:pt x="5143200" y="391543"/>
                    <a:pt x="5141070" y="396686"/>
                    <a:pt x="5137278" y="400478"/>
                  </a:cubicBezTo>
                  <a:cubicBezTo>
                    <a:pt x="5133486" y="404270"/>
                    <a:pt x="5128344" y="406400"/>
                    <a:pt x="5122981" y="406400"/>
                  </a:cubicBezTo>
                  <a:lnTo>
                    <a:pt x="20219" y="406400"/>
                  </a:lnTo>
                  <a:cubicBezTo>
                    <a:pt x="14857" y="406400"/>
                    <a:pt x="9714" y="404270"/>
                    <a:pt x="5922" y="400478"/>
                  </a:cubicBezTo>
                  <a:cubicBezTo>
                    <a:pt x="2130" y="396686"/>
                    <a:pt x="0" y="391543"/>
                    <a:pt x="0" y="386181"/>
                  </a:cubicBezTo>
                  <a:lnTo>
                    <a:pt x="0" y="20219"/>
                  </a:lnTo>
                  <a:cubicBezTo>
                    <a:pt x="0" y="14857"/>
                    <a:pt x="2130" y="9714"/>
                    <a:pt x="5922" y="5922"/>
                  </a:cubicBezTo>
                  <a:cubicBezTo>
                    <a:pt x="9714" y="2130"/>
                    <a:pt x="14857" y="0"/>
                    <a:pt x="20219" y="0"/>
                  </a:cubicBezTo>
                  <a:close/>
                </a:path>
              </a:pathLst>
            </a:custGeom>
            <a:solidFill>
              <a:srgbClr val="90A09C"/>
            </a:solidFill>
          </p:spPr>
          <p:txBody>
            <a:bodyPr/>
            <a:lstStyle/>
            <a:p>
              <a:endParaRPr lang="es-MX"/>
            </a:p>
          </p:txBody>
        </p:sp>
        <p:sp>
          <p:nvSpPr>
            <p:cNvPr id="4" name="TextBox 4"/>
            <p:cNvSpPr txBox="1"/>
            <p:nvPr/>
          </p:nvSpPr>
          <p:spPr>
            <a:xfrm>
              <a:off x="0" y="-38100"/>
              <a:ext cx="5143200" cy="444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879537" y="4106092"/>
            <a:ext cx="5917407" cy="3995001"/>
          </a:xfrm>
          <a:custGeom>
            <a:avLst/>
            <a:gdLst/>
            <a:ahLst/>
            <a:cxnLst/>
            <a:rect l="l" t="t" r="r" b="b"/>
            <a:pathLst>
              <a:path w="5917407" h="3995001">
                <a:moveTo>
                  <a:pt x="0" y="0"/>
                </a:moveTo>
                <a:lnTo>
                  <a:pt x="5917407" y="0"/>
                </a:lnTo>
                <a:lnTo>
                  <a:pt x="5917407" y="3995001"/>
                </a:lnTo>
                <a:lnTo>
                  <a:pt x="0" y="3995001"/>
                </a:lnTo>
                <a:lnTo>
                  <a:pt x="0" y="0"/>
                </a:lnTo>
                <a:close/>
              </a:path>
            </a:pathLst>
          </a:custGeom>
          <a:blipFill>
            <a:blip r:embed="rId2"/>
            <a:stretch>
              <a:fillRect/>
            </a:stretch>
          </a:blipFill>
        </p:spPr>
        <p:txBody>
          <a:bodyPr/>
          <a:lstStyle/>
          <a:p>
            <a:endParaRPr lang="es-MX"/>
          </a:p>
        </p:txBody>
      </p:sp>
      <p:grpSp>
        <p:nvGrpSpPr>
          <p:cNvPr id="6" name="Group 6"/>
          <p:cNvGrpSpPr/>
          <p:nvPr/>
        </p:nvGrpSpPr>
        <p:grpSpPr>
          <a:xfrm>
            <a:off x="567719" y="2062181"/>
            <a:ext cx="9732939" cy="7196119"/>
            <a:chOff x="0" y="0"/>
            <a:chExt cx="2563408" cy="1895274"/>
          </a:xfrm>
        </p:grpSpPr>
        <p:sp>
          <p:nvSpPr>
            <p:cNvPr id="7" name="Freeform 7"/>
            <p:cNvSpPr/>
            <p:nvPr/>
          </p:nvSpPr>
          <p:spPr>
            <a:xfrm>
              <a:off x="0" y="0"/>
              <a:ext cx="2563408" cy="1895274"/>
            </a:xfrm>
            <a:custGeom>
              <a:avLst/>
              <a:gdLst/>
              <a:ahLst/>
              <a:cxnLst/>
              <a:rect l="l" t="t" r="r" b="b"/>
              <a:pathLst>
                <a:path w="2563408" h="1895274">
                  <a:moveTo>
                    <a:pt x="0" y="0"/>
                  </a:moveTo>
                  <a:lnTo>
                    <a:pt x="2563408" y="0"/>
                  </a:lnTo>
                  <a:lnTo>
                    <a:pt x="2563408" y="1895274"/>
                  </a:lnTo>
                  <a:lnTo>
                    <a:pt x="0" y="1895274"/>
                  </a:lnTo>
                  <a:close/>
                </a:path>
              </a:pathLst>
            </a:custGeom>
            <a:solidFill>
              <a:srgbClr val="000000">
                <a:alpha val="0"/>
              </a:srgbClr>
            </a:solidFill>
            <a:ln w="38100" cap="sq">
              <a:solidFill>
                <a:srgbClr val="647E6C"/>
              </a:solidFill>
              <a:prstDash val="solid"/>
              <a:miter/>
            </a:ln>
          </p:spPr>
          <p:txBody>
            <a:bodyPr/>
            <a:lstStyle/>
            <a:p>
              <a:endParaRPr lang="es-MX"/>
            </a:p>
          </p:txBody>
        </p:sp>
        <p:sp>
          <p:nvSpPr>
            <p:cNvPr id="8" name="TextBox 8"/>
            <p:cNvSpPr txBox="1"/>
            <p:nvPr/>
          </p:nvSpPr>
          <p:spPr>
            <a:xfrm>
              <a:off x="0" y="-38100"/>
              <a:ext cx="2563408" cy="193337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8169396" y="1982426"/>
            <a:ext cx="1843448" cy="1866611"/>
          </a:xfrm>
          <a:custGeom>
            <a:avLst/>
            <a:gdLst/>
            <a:ahLst/>
            <a:cxnLst/>
            <a:rect l="l" t="t" r="r" b="b"/>
            <a:pathLst>
              <a:path w="1843448" h="1866611">
                <a:moveTo>
                  <a:pt x="0" y="0"/>
                </a:moveTo>
                <a:lnTo>
                  <a:pt x="1843448" y="0"/>
                </a:lnTo>
                <a:lnTo>
                  <a:pt x="1843448" y="1866611"/>
                </a:lnTo>
                <a:lnTo>
                  <a:pt x="0" y="18666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
        <p:nvSpPr>
          <p:cNvPr id="10" name="Freeform 10"/>
          <p:cNvSpPr/>
          <p:nvPr/>
        </p:nvSpPr>
        <p:spPr>
          <a:xfrm>
            <a:off x="855534" y="5143500"/>
            <a:ext cx="2521969" cy="2402749"/>
          </a:xfrm>
          <a:custGeom>
            <a:avLst/>
            <a:gdLst/>
            <a:ahLst/>
            <a:cxnLst/>
            <a:rect l="l" t="t" r="r" b="b"/>
            <a:pathLst>
              <a:path w="2521969" h="2402749">
                <a:moveTo>
                  <a:pt x="0" y="0"/>
                </a:moveTo>
                <a:lnTo>
                  <a:pt x="2521969" y="0"/>
                </a:lnTo>
                <a:lnTo>
                  <a:pt x="2521969" y="2402749"/>
                </a:lnTo>
                <a:lnTo>
                  <a:pt x="0" y="24027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11" name="Freeform 11"/>
          <p:cNvSpPr/>
          <p:nvPr/>
        </p:nvSpPr>
        <p:spPr>
          <a:xfrm rot="2087578">
            <a:off x="16644215" y="5924097"/>
            <a:ext cx="1553012" cy="804742"/>
          </a:xfrm>
          <a:custGeom>
            <a:avLst/>
            <a:gdLst/>
            <a:ahLst/>
            <a:cxnLst/>
            <a:rect l="l" t="t" r="r" b="b"/>
            <a:pathLst>
              <a:path w="1553012" h="804742">
                <a:moveTo>
                  <a:pt x="0" y="0"/>
                </a:moveTo>
                <a:lnTo>
                  <a:pt x="1553011" y="0"/>
                </a:lnTo>
                <a:lnTo>
                  <a:pt x="1553011" y="804742"/>
                </a:lnTo>
                <a:lnTo>
                  <a:pt x="0" y="8047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2" name="TextBox 12"/>
          <p:cNvSpPr txBox="1"/>
          <p:nvPr/>
        </p:nvSpPr>
        <p:spPr>
          <a:xfrm>
            <a:off x="567719" y="339813"/>
            <a:ext cx="17087709" cy="1054559"/>
          </a:xfrm>
          <a:prstGeom prst="rect">
            <a:avLst/>
          </a:prstGeom>
        </p:spPr>
        <p:txBody>
          <a:bodyPr lIns="0" tIns="0" rIns="0" bIns="0" rtlCol="0" anchor="t">
            <a:spAutoFit/>
          </a:bodyPr>
          <a:lstStyle/>
          <a:p>
            <a:pPr algn="ctr">
              <a:lnSpc>
                <a:spcPts val="4339"/>
              </a:lnSpc>
            </a:pPr>
            <a:r>
              <a:rPr lang="en-US" sz="3099">
                <a:solidFill>
                  <a:srgbClr val="000000"/>
                </a:solidFill>
                <a:latin typeface="Open Sans 1 Bold"/>
              </a:rPr>
              <a:t>“III Foro Legislativo que da continuidad y avance a las Políticas Públicas, legislación y presupuesto, para la Medicina del Dolor”.</a:t>
            </a:r>
          </a:p>
        </p:txBody>
      </p:sp>
      <p:sp>
        <p:nvSpPr>
          <p:cNvPr id="13" name="TextBox 13"/>
          <p:cNvSpPr txBox="1"/>
          <p:nvPr/>
        </p:nvSpPr>
        <p:spPr>
          <a:xfrm>
            <a:off x="93604" y="9714563"/>
            <a:ext cx="25864842" cy="709732"/>
          </a:xfrm>
          <a:prstGeom prst="rect">
            <a:avLst/>
          </a:prstGeom>
        </p:spPr>
        <p:txBody>
          <a:bodyPr lIns="0" tIns="0" rIns="0" bIns="0" rtlCol="0" anchor="t">
            <a:spAutoFit/>
          </a:bodyPr>
          <a:lstStyle/>
          <a:p>
            <a:pPr algn="just">
              <a:lnSpc>
                <a:spcPts val="1819"/>
              </a:lnSpc>
            </a:pPr>
            <a:r>
              <a:rPr lang="en-US" sz="1299">
                <a:solidFill>
                  <a:srgbClr val="FFFFFF"/>
                </a:solidFill>
                <a:latin typeface="Overpass"/>
              </a:rPr>
              <a:t>Elaborado por INEFAM©</a:t>
            </a:r>
          </a:p>
          <a:p>
            <a:pPr algn="just">
              <a:lnSpc>
                <a:spcPts val="1819"/>
              </a:lnSpc>
            </a:pPr>
            <a:r>
              <a:rPr lang="en-US" sz="1299">
                <a:solidFill>
                  <a:srgbClr val="FFFFFF"/>
                </a:solidFill>
                <a:latin typeface="Overpass"/>
              </a:rPr>
              <a:t>Fuente:  III Foro Legislativo que da continuidad y avance a las Políticas Públicas, legislación y presupuesto, para la Medicina del Dolor. H. CONGRESO DE LA UNIÓN                                                                                        </a:t>
            </a:r>
            <a:r>
              <a:rPr lang="en-US" sz="1299">
                <a:solidFill>
                  <a:srgbClr val="FFFFFF"/>
                </a:solidFill>
                <a:latin typeface="Overpass Ultra-Bold"/>
              </a:rPr>
              <a:t>INFO@INEFAM.COM</a:t>
            </a:r>
          </a:p>
          <a:p>
            <a:pPr algn="just">
              <a:lnSpc>
                <a:spcPts val="1819"/>
              </a:lnSpc>
            </a:pPr>
            <a:r>
              <a:rPr lang="en-US" sz="1299">
                <a:solidFill>
                  <a:srgbClr val="FFFFFF"/>
                </a:solidFill>
                <a:latin typeface="Overpass Ultra-Bold"/>
              </a:rPr>
              <a:t>                                                                                                                                                                               </a:t>
            </a:r>
          </a:p>
        </p:txBody>
      </p:sp>
      <p:sp>
        <p:nvSpPr>
          <p:cNvPr id="14" name="TextBox 14"/>
          <p:cNvSpPr txBox="1"/>
          <p:nvPr/>
        </p:nvSpPr>
        <p:spPr>
          <a:xfrm>
            <a:off x="3377503" y="5643807"/>
            <a:ext cx="6635341" cy="1509175"/>
          </a:xfrm>
          <a:prstGeom prst="rect">
            <a:avLst/>
          </a:prstGeom>
        </p:spPr>
        <p:txBody>
          <a:bodyPr lIns="0" tIns="0" rIns="0" bIns="0" rtlCol="0" anchor="t">
            <a:spAutoFit/>
          </a:bodyPr>
          <a:lstStyle/>
          <a:p>
            <a:pPr marL="0" lvl="0" indent="0" algn="just">
              <a:lnSpc>
                <a:spcPts val="2379"/>
              </a:lnSpc>
              <a:spcBef>
                <a:spcPct val="0"/>
              </a:spcBef>
            </a:pPr>
            <a:r>
              <a:rPr lang="en-US" sz="1699">
                <a:solidFill>
                  <a:srgbClr val="000104"/>
                </a:solidFill>
                <a:latin typeface="Overpass"/>
              </a:rPr>
              <a:t>A</a:t>
            </a:r>
            <a:r>
              <a:rPr lang="en-US" sz="1699" u="none" strike="noStrike">
                <a:solidFill>
                  <a:srgbClr val="000104"/>
                </a:solidFill>
                <a:latin typeface="Overpass"/>
              </a:rPr>
              <a:t>lgunas de las</a:t>
            </a:r>
            <a:r>
              <a:rPr lang="en-US" sz="1699" u="none" strike="noStrike">
                <a:solidFill>
                  <a:srgbClr val="000104"/>
                </a:solidFill>
                <a:latin typeface="Overpass Ultra-Bold"/>
              </a:rPr>
              <a:t> consecuencias</a:t>
            </a:r>
            <a:r>
              <a:rPr lang="en-US" sz="1699" u="none" strike="noStrike">
                <a:solidFill>
                  <a:srgbClr val="000104"/>
                </a:solidFill>
                <a:latin typeface="Overpass"/>
              </a:rPr>
              <a:t> que pueden padecer las personas con </a:t>
            </a:r>
            <a:r>
              <a:rPr lang="en-US" sz="1699" u="none" strike="noStrike">
                <a:solidFill>
                  <a:srgbClr val="000104"/>
                </a:solidFill>
                <a:latin typeface="Overpass Ultra-Bold"/>
              </a:rPr>
              <a:t>Dolor Crónico</a:t>
            </a:r>
            <a:r>
              <a:rPr lang="en-US" sz="1699" u="none" strike="noStrike">
                <a:solidFill>
                  <a:srgbClr val="000104"/>
                </a:solidFill>
                <a:latin typeface="Overpass"/>
              </a:rPr>
              <a:t> son:</a:t>
            </a:r>
          </a:p>
          <a:p>
            <a:pPr marL="0" lvl="0" indent="0" algn="just">
              <a:lnSpc>
                <a:spcPts val="2379"/>
              </a:lnSpc>
              <a:spcBef>
                <a:spcPct val="0"/>
              </a:spcBef>
            </a:pPr>
            <a:r>
              <a:rPr lang="en-US" sz="1699" u="none" strike="noStrike">
                <a:solidFill>
                  <a:srgbClr val="000104"/>
                </a:solidFill>
                <a:latin typeface="Overpass"/>
              </a:rPr>
              <a:t>La afectación de la movilidad y secuelas psicológicas múltiples (las personas que  tienen Dolor Crónico tienen cuatro veces más posibilidades de sufrir depresión y ansiedad)</a:t>
            </a:r>
          </a:p>
        </p:txBody>
      </p:sp>
      <p:sp>
        <p:nvSpPr>
          <p:cNvPr id="15" name="TextBox 15"/>
          <p:cNvSpPr txBox="1"/>
          <p:nvPr/>
        </p:nvSpPr>
        <p:spPr>
          <a:xfrm>
            <a:off x="1184585" y="2478375"/>
            <a:ext cx="6437151" cy="1213944"/>
          </a:xfrm>
          <a:prstGeom prst="rect">
            <a:avLst/>
          </a:prstGeom>
        </p:spPr>
        <p:txBody>
          <a:bodyPr lIns="0" tIns="0" rIns="0" bIns="0" rtlCol="0" anchor="t">
            <a:spAutoFit/>
          </a:bodyPr>
          <a:lstStyle/>
          <a:p>
            <a:pPr marL="0" lvl="0" indent="0" algn="just">
              <a:lnSpc>
                <a:spcPts val="2379"/>
              </a:lnSpc>
              <a:spcBef>
                <a:spcPct val="0"/>
              </a:spcBef>
            </a:pPr>
            <a:r>
              <a:rPr lang="en-US" sz="1699" u="none" strike="noStrike">
                <a:solidFill>
                  <a:srgbClr val="000104"/>
                </a:solidFill>
                <a:latin typeface="Overpass"/>
              </a:rPr>
              <a:t>El</a:t>
            </a:r>
            <a:r>
              <a:rPr lang="en-US" sz="1699" u="none" strike="noStrike">
                <a:solidFill>
                  <a:srgbClr val="000104"/>
                </a:solidFill>
                <a:latin typeface="Overpass Ultra-Bold"/>
              </a:rPr>
              <a:t> Dolor Crónico </a:t>
            </a:r>
            <a:r>
              <a:rPr lang="en-US" sz="1699" u="none" strike="noStrike">
                <a:solidFill>
                  <a:srgbClr val="000104"/>
                </a:solidFill>
                <a:latin typeface="Overpass"/>
              </a:rPr>
              <a:t>es uno de los </a:t>
            </a:r>
            <a:r>
              <a:rPr lang="en-US" sz="1699" u="none" strike="noStrike">
                <a:solidFill>
                  <a:srgbClr val="000104"/>
                </a:solidFill>
                <a:latin typeface="Overpass Ultra-Bold"/>
              </a:rPr>
              <a:t>problemas de salud pública más subestimados en el </a:t>
            </a:r>
            <a:r>
              <a:rPr lang="en-US" sz="1699" u="sng" strike="noStrike">
                <a:solidFill>
                  <a:srgbClr val="000104"/>
                </a:solidFill>
                <a:latin typeface="Overpass Ultra-Bold"/>
              </a:rPr>
              <a:t>MUNDO</a:t>
            </a:r>
            <a:r>
              <a:rPr lang="en-US" sz="1699" strike="noStrike">
                <a:solidFill>
                  <a:srgbClr val="000104"/>
                </a:solidFill>
                <a:latin typeface="Overpass"/>
              </a:rPr>
              <a:t>. </a:t>
            </a:r>
            <a:r>
              <a:rPr lang="en-US" sz="1699" u="none" strike="noStrike">
                <a:solidFill>
                  <a:srgbClr val="000104"/>
                </a:solidFill>
                <a:latin typeface="Overpass"/>
              </a:rPr>
              <a:t>En América Latina entre el </a:t>
            </a:r>
            <a:r>
              <a:rPr lang="en-US" sz="1699" u="none" strike="noStrike">
                <a:solidFill>
                  <a:srgbClr val="000104"/>
                </a:solidFill>
                <a:latin typeface="Overpass Ultra-Bold"/>
              </a:rPr>
              <a:t>27% y el 42%</a:t>
            </a:r>
            <a:r>
              <a:rPr lang="en-US" sz="1699" u="none" strike="noStrike">
                <a:solidFill>
                  <a:srgbClr val="000104"/>
                </a:solidFill>
                <a:latin typeface="Overpass"/>
              </a:rPr>
              <a:t> de la</a:t>
            </a:r>
            <a:r>
              <a:rPr lang="en-US" sz="1699" u="none" strike="noStrike">
                <a:solidFill>
                  <a:srgbClr val="000104"/>
                </a:solidFill>
                <a:latin typeface="Overpass Ultra-Bold"/>
              </a:rPr>
              <a:t> población padece</a:t>
            </a:r>
            <a:r>
              <a:rPr lang="en-US" sz="1699" u="none" strike="noStrike">
                <a:solidFill>
                  <a:srgbClr val="000104"/>
                </a:solidFill>
                <a:latin typeface="Overpass"/>
              </a:rPr>
              <a:t> esta condición, lo que </a:t>
            </a:r>
            <a:r>
              <a:rPr lang="en-US" sz="1699" u="none" strike="noStrike">
                <a:solidFill>
                  <a:srgbClr val="9078A9"/>
                </a:solidFill>
                <a:latin typeface="Overpass Ultra-Bold"/>
              </a:rPr>
              <a:t>representaría casi el doble de la incidencia global de esta patología.</a:t>
            </a:r>
          </a:p>
        </p:txBody>
      </p:sp>
      <p:sp>
        <p:nvSpPr>
          <p:cNvPr id="16" name="TextBox 16"/>
          <p:cNvSpPr txBox="1"/>
          <p:nvPr/>
        </p:nvSpPr>
        <p:spPr>
          <a:xfrm>
            <a:off x="855534" y="4220269"/>
            <a:ext cx="9157310" cy="918713"/>
          </a:xfrm>
          <a:prstGeom prst="rect">
            <a:avLst/>
          </a:prstGeom>
        </p:spPr>
        <p:txBody>
          <a:bodyPr lIns="0" tIns="0" rIns="0" bIns="0" rtlCol="0" anchor="t">
            <a:spAutoFit/>
          </a:bodyPr>
          <a:lstStyle/>
          <a:p>
            <a:pPr marL="0" lvl="0" indent="0" algn="just">
              <a:lnSpc>
                <a:spcPts val="2379"/>
              </a:lnSpc>
              <a:spcBef>
                <a:spcPct val="0"/>
              </a:spcBef>
            </a:pPr>
            <a:r>
              <a:rPr lang="en-US" sz="1699">
                <a:solidFill>
                  <a:srgbClr val="000104"/>
                </a:solidFill>
                <a:latin typeface="Overpass"/>
              </a:rPr>
              <a:t>E</a:t>
            </a:r>
            <a:r>
              <a:rPr lang="en-US" sz="1699" u="none" strike="noStrike">
                <a:solidFill>
                  <a:srgbClr val="000104"/>
                </a:solidFill>
                <a:latin typeface="Overpass"/>
              </a:rPr>
              <a:t>l </a:t>
            </a:r>
            <a:r>
              <a:rPr lang="en-US" sz="1699" u="none" strike="noStrike">
                <a:solidFill>
                  <a:srgbClr val="000104"/>
                </a:solidFill>
                <a:latin typeface="Overpass Ultra-Bold"/>
              </a:rPr>
              <a:t>Dolor Crónico</a:t>
            </a:r>
            <a:r>
              <a:rPr lang="en-US" sz="1699" u="none" strike="noStrike">
                <a:solidFill>
                  <a:srgbClr val="000104"/>
                </a:solidFill>
                <a:latin typeface="Overpass"/>
              </a:rPr>
              <a:t>  </a:t>
            </a:r>
            <a:r>
              <a:rPr lang="en-US" sz="1699" u="none" strike="noStrike">
                <a:solidFill>
                  <a:srgbClr val="000104"/>
                </a:solidFill>
                <a:latin typeface="Overpass Ultra-Bold"/>
              </a:rPr>
              <a:t>representa enormes costos para el país,</a:t>
            </a:r>
            <a:r>
              <a:rPr lang="en-US" sz="1699" u="none" strike="noStrike">
                <a:solidFill>
                  <a:srgbClr val="000104"/>
                </a:solidFill>
                <a:latin typeface="Overpass"/>
              </a:rPr>
              <a:t> principalemnte en los</a:t>
            </a:r>
            <a:r>
              <a:rPr lang="en-US" sz="1699" u="none" strike="noStrike">
                <a:solidFill>
                  <a:srgbClr val="000104"/>
                </a:solidFill>
                <a:latin typeface="Overpass Ultra-Bold"/>
              </a:rPr>
              <a:t> sectores económico, laboral y de salud; </a:t>
            </a:r>
            <a:r>
              <a:rPr lang="en-US" sz="1699" u="none" strike="noStrike">
                <a:solidFill>
                  <a:srgbClr val="000104"/>
                </a:solidFill>
                <a:latin typeface="Overpass"/>
              </a:rPr>
              <a:t>y en los últimos años, ha sido la</a:t>
            </a:r>
            <a:r>
              <a:rPr lang="en-US" sz="1699" u="none" strike="noStrike">
                <a:solidFill>
                  <a:srgbClr val="000104"/>
                </a:solidFill>
                <a:latin typeface="Overpass Ultra-Bold"/>
              </a:rPr>
              <a:t> principal causa de ausentismo laboral y discapacidad.</a:t>
            </a:r>
          </a:p>
        </p:txBody>
      </p:sp>
      <p:sp>
        <p:nvSpPr>
          <p:cNvPr id="17" name="TextBox 17"/>
          <p:cNvSpPr txBox="1"/>
          <p:nvPr/>
        </p:nvSpPr>
        <p:spPr>
          <a:xfrm>
            <a:off x="855534" y="7579079"/>
            <a:ext cx="9157310" cy="1509175"/>
          </a:xfrm>
          <a:prstGeom prst="rect">
            <a:avLst/>
          </a:prstGeom>
        </p:spPr>
        <p:txBody>
          <a:bodyPr lIns="0" tIns="0" rIns="0" bIns="0" rtlCol="0" anchor="t">
            <a:spAutoFit/>
          </a:bodyPr>
          <a:lstStyle/>
          <a:p>
            <a:pPr marL="0" lvl="0" indent="0" algn="just">
              <a:lnSpc>
                <a:spcPts val="2379"/>
              </a:lnSpc>
              <a:spcBef>
                <a:spcPct val="0"/>
              </a:spcBef>
            </a:pPr>
            <a:r>
              <a:rPr lang="en-US" sz="1699">
                <a:solidFill>
                  <a:srgbClr val="000104"/>
                </a:solidFill>
                <a:latin typeface="Overpass"/>
              </a:rPr>
              <a:t>El </a:t>
            </a:r>
            <a:r>
              <a:rPr lang="en-US" sz="1699">
                <a:solidFill>
                  <a:srgbClr val="000104"/>
                </a:solidFill>
                <a:latin typeface="Overpass Ultra-Bold"/>
              </a:rPr>
              <a:t>n</a:t>
            </a:r>
            <a:r>
              <a:rPr lang="en-US" sz="1699" u="none" strike="noStrike">
                <a:solidFill>
                  <a:srgbClr val="000104"/>
                </a:solidFill>
                <a:latin typeface="Overpass Ultra-Bold"/>
              </a:rPr>
              <a:t>o acceso</a:t>
            </a:r>
            <a:r>
              <a:rPr lang="en-US" sz="1699" u="none" strike="noStrike">
                <a:solidFill>
                  <a:srgbClr val="000104"/>
                </a:solidFill>
                <a:latin typeface="Overpass"/>
              </a:rPr>
              <a:t> a un adecuado tratamiento de este padecimiento, desde una perspectiva de </a:t>
            </a:r>
            <a:r>
              <a:rPr lang="en-US" sz="1699" u="none" strike="noStrike">
                <a:solidFill>
                  <a:srgbClr val="000104"/>
                </a:solidFill>
                <a:latin typeface="Overpass Ultra-Bold"/>
              </a:rPr>
              <a:t>derechos humanos</a:t>
            </a:r>
            <a:r>
              <a:rPr lang="en-US" sz="1699" u="none" strike="noStrike">
                <a:solidFill>
                  <a:srgbClr val="000104"/>
                </a:solidFill>
                <a:latin typeface="Overpass"/>
              </a:rPr>
              <a:t>, puede constituir una forma de </a:t>
            </a:r>
            <a:r>
              <a:rPr lang="en-US" sz="1699" u="none" strike="noStrike">
                <a:solidFill>
                  <a:srgbClr val="9078A9"/>
                </a:solidFill>
                <a:latin typeface="Overpass Ultra-Bold"/>
              </a:rPr>
              <a:t>TORTURA O TRATO CRUE, INHUMANO O DEGRADANTE,</a:t>
            </a:r>
            <a:r>
              <a:rPr lang="en-US" sz="1699" u="none" strike="noStrike">
                <a:solidFill>
                  <a:srgbClr val="000104"/>
                </a:solidFill>
                <a:latin typeface="Overpass"/>
              </a:rPr>
              <a:t> es por esto que </a:t>
            </a:r>
            <a:r>
              <a:rPr lang="en-US" sz="1699" u="none" strike="noStrike">
                <a:solidFill>
                  <a:srgbClr val="000104"/>
                </a:solidFill>
                <a:latin typeface="Overpass Ultra-Bold"/>
              </a:rPr>
              <a:t>garantizar el acceso</a:t>
            </a:r>
            <a:r>
              <a:rPr lang="en-US" sz="1699" u="none" strike="noStrike">
                <a:solidFill>
                  <a:srgbClr val="000104"/>
                </a:solidFill>
                <a:latin typeface="Overpass"/>
              </a:rPr>
              <a:t> de las personas que padecen Dolor Crónico en México a medicamentos que puedan brindarles calidad de vida</a:t>
            </a:r>
            <a:r>
              <a:rPr lang="en-US" sz="1699" u="none" strike="noStrike">
                <a:solidFill>
                  <a:srgbClr val="000104"/>
                </a:solidFill>
                <a:latin typeface="Overpass Ultra-Bold"/>
              </a:rPr>
              <a:t> es NECESARIO,</a:t>
            </a:r>
            <a:r>
              <a:rPr lang="en-US" sz="1699" u="none" strike="noStrike">
                <a:solidFill>
                  <a:srgbClr val="000104"/>
                </a:solidFill>
                <a:latin typeface="Overpass"/>
              </a:rPr>
              <a:t> para lo que se requiere sin duda la designación de recursos suficientes. </a:t>
            </a:r>
          </a:p>
        </p:txBody>
      </p:sp>
      <p:sp>
        <p:nvSpPr>
          <p:cNvPr id="18" name="TextBox 18"/>
          <p:cNvSpPr txBox="1"/>
          <p:nvPr/>
        </p:nvSpPr>
        <p:spPr>
          <a:xfrm>
            <a:off x="10879537" y="2561954"/>
            <a:ext cx="6935365" cy="1037260"/>
          </a:xfrm>
          <a:prstGeom prst="rect">
            <a:avLst/>
          </a:prstGeom>
        </p:spPr>
        <p:txBody>
          <a:bodyPr lIns="0" tIns="0" rIns="0" bIns="0" rtlCol="0" anchor="t">
            <a:spAutoFit/>
          </a:bodyPr>
          <a:lstStyle/>
          <a:p>
            <a:pPr marL="0" lvl="0" indent="0" algn="just">
              <a:lnSpc>
                <a:spcPts val="2659"/>
              </a:lnSpc>
              <a:spcBef>
                <a:spcPct val="0"/>
              </a:spcBef>
            </a:pPr>
            <a:r>
              <a:rPr lang="en-US" sz="1899">
                <a:solidFill>
                  <a:srgbClr val="000104"/>
                </a:solidFill>
                <a:latin typeface="Overpass"/>
              </a:rPr>
              <a:t>De acuerdo con datos propios, p</a:t>
            </a:r>
            <a:r>
              <a:rPr lang="en-US" sz="1899" u="none" strike="noStrike">
                <a:solidFill>
                  <a:srgbClr val="000104"/>
                </a:solidFill>
                <a:latin typeface="Overpass"/>
              </a:rPr>
              <a:t>ara los </a:t>
            </a:r>
            <a:r>
              <a:rPr lang="en-US" sz="1899" u="none" strike="noStrike">
                <a:solidFill>
                  <a:srgbClr val="000104"/>
                </a:solidFill>
                <a:latin typeface="Overpass Ultra-Bold"/>
              </a:rPr>
              <a:t>medicamentos adquiridos para Dolor</a:t>
            </a:r>
            <a:r>
              <a:rPr lang="en-US" sz="1899" u="none" strike="noStrike">
                <a:solidFill>
                  <a:srgbClr val="000104"/>
                </a:solidFill>
                <a:latin typeface="Overpass"/>
              </a:rPr>
              <a:t> en el periodo de </a:t>
            </a:r>
            <a:r>
              <a:rPr lang="en-US" sz="1899" u="none" strike="noStrike">
                <a:solidFill>
                  <a:srgbClr val="000104"/>
                </a:solidFill>
                <a:latin typeface="Overpass Ultra-Bold"/>
              </a:rPr>
              <a:t>2016 a 2023</a:t>
            </a:r>
            <a:r>
              <a:rPr lang="en-US" sz="1899" u="none" strike="noStrike">
                <a:solidFill>
                  <a:srgbClr val="000104"/>
                </a:solidFill>
                <a:latin typeface="Overpass"/>
              </a:rPr>
              <a:t> se ejercieron: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1F0"/>
        </a:solidFill>
        <a:effectLst/>
      </p:bgPr>
    </p:bg>
    <p:spTree>
      <p:nvGrpSpPr>
        <p:cNvPr id="1" name=""/>
        <p:cNvGrpSpPr/>
        <p:nvPr/>
      </p:nvGrpSpPr>
      <p:grpSpPr>
        <a:xfrm>
          <a:off x="0" y="0"/>
          <a:ext cx="0" cy="0"/>
          <a:chOff x="0" y="0"/>
          <a:chExt cx="0" cy="0"/>
        </a:xfrm>
      </p:grpSpPr>
      <p:grpSp>
        <p:nvGrpSpPr>
          <p:cNvPr id="2" name="Group 2"/>
          <p:cNvGrpSpPr/>
          <p:nvPr/>
        </p:nvGrpSpPr>
        <p:grpSpPr>
          <a:xfrm>
            <a:off x="-620044" y="9515475"/>
            <a:ext cx="19528087" cy="1543050"/>
            <a:chOff x="0" y="0"/>
            <a:chExt cx="5143200" cy="406400"/>
          </a:xfrm>
        </p:grpSpPr>
        <p:sp>
          <p:nvSpPr>
            <p:cNvPr id="3" name="Freeform 3"/>
            <p:cNvSpPr/>
            <p:nvPr/>
          </p:nvSpPr>
          <p:spPr>
            <a:xfrm>
              <a:off x="0" y="0"/>
              <a:ext cx="5143200" cy="406400"/>
            </a:xfrm>
            <a:custGeom>
              <a:avLst/>
              <a:gdLst/>
              <a:ahLst/>
              <a:cxnLst/>
              <a:rect l="l" t="t" r="r" b="b"/>
              <a:pathLst>
                <a:path w="5143200" h="406400">
                  <a:moveTo>
                    <a:pt x="20219" y="0"/>
                  </a:moveTo>
                  <a:lnTo>
                    <a:pt x="5122981" y="0"/>
                  </a:lnTo>
                  <a:cubicBezTo>
                    <a:pt x="5134148" y="0"/>
                    <a:pt x="5143200" y="9052"/>
                    <a:pt x="5143200" y="20219"/>
                  </a:cubicBezTo>
                  <a:lnTo>
                    <a:pt x="5143200" y="386181"/>
                  </a:lnTo>
                  <a:cubicBezTo>
                    <a:pt x="5143200" y="391543"/>
                    <a:pt x="5141070" y="396686"/>
                    <a:pt x="5137278" y="400478"/>
                  </a:cubicBezTo>
                  <a:cubicBezTo>
                    <a:pt x="5133486" y="404270"/>
                    <a:pt x="5128344" y="406400"/>
                    <a:pt x="5122981" y="406400"/>
                  </a:cubicBezTo>
                  <a:lnTo>
                    <a:pt x="20219" y="406400"/>
                  </a:lnTo>
                  <a:cubicBezTo>
                    <a:pt x="14857" y="406400"/>
                    <a:pt x="9714" y="404270"/>
                    <a:pt x="5922" y="400478"/>
                  </a:cubicBezTo>
                  <a:cubicBezTo>
                    <a:pt x="2130" y="396686"/>
                    <a:pt x="0" y="391543"/>
                    <a:pt x="0" y="386181"/>
                  </a:cubicBezTo>
                  <a:lnTo>
                    <a:pt x="0" y="20219"/>
                  </a:lnTo>
                  <a:cubicBezTo>
                    <a:pt x="0" y="14857"/>
                    <a:pt x="2130" y="9714"/>
                    <a:pt x="5922" y="5922"/>
                  </a:cubicBezTo>
                  <a:cubicBezTo>
                    <a:pt x="9714" y="2130"/>
                    <a:pt x="14857" y="0"/>
                    <a:pt x="20219" y="0"/>
                  </a:cubicBezTo>
                  <a:close/>
                </a:path>
              </a:pathLst>
            </a:custGeom>
            <a:solidFill>
              <a:srgbClr val="90A09C"/>
            </a:solidFill>
          </p:spPr>
          <p:txBody>
            <a:bodyPr/>
            <a:lstStyle/>
            <a:p>
              <a:endParaRPr lang="es-MX"/>
            </a:p>
          </p:txBody>
        </p:sp>
        <p:sp>
          <p:nvSpPr>
            <p:cNvPr id="4" name="TextBox 4"/>
            <p:cNvSpPr txBox="1"/>
            <p:nvPr/>
          </p:nvSpPr>
          <p:spPr>
            <a:xfrm>
              <a:off x="0" y="-38100"/>
              <a:ext cx="5143200" cy="4445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00146" y="339813"/>
            <a:ext cx="17087709" cy="1054559"/>
          </a:xfrm>
          <a:prstGeom prst="rect">
            <a:avLst/>
          </a:prstGeom>
        </p:spPr>
        <p:txBody>
          <a:bodyPr lIns="0" tIns="0" rIns="0" bIns="0" rtlCol="0" anchor="t">
            <a:spAutoFit/>
          </a:bodyPr>
          <a:lstStyle/>
          <a:p>
            <a:pPr algn="ctr">
              <a:lnSpc>
                <a:spcPts val="4339"/>
              </a:lnSpc>
            </a:pPr>
            <a:r>
              <a:rPr lang="en-US" sz="3099">
                <a:solidFill>
                  <a:srgbClr val="000000"/>
                </a:solidFill>
                <a:latin typeface="Open Sans 1 Bold"/>
              </a:rPr>
              <a:t>“III Foro Legislativo que da continuidad y avance a las Políticas Públicas, legislación y presupuesto, para la Medicina del Dolor”.</a:t>
            </a:r>
          </a:p>
        </p:txBody>
      </p:sp>
      <p:sp>
        <p:nvSpPr>
          <p:cNvPr id="6" name="TextBox 6"/>
          <p:cNvSpPr txBox="1"/>
          <p:nvPr/>
        </p:nvSpPr>
        <p:spPr>
          <a:xfrm>
            <a:off x="93604" y="9714563"/>
            <a:ext cx="25864842" cy="709732"/>
          </a:xfrm>
          <a:prstGeom prst="rect">
            <a:avLst/>
          </a:prstGeom>
        </p:spPr>
        <p:txBody>
          <a:bodyPr lIns="0" tIns="0" rIns="0" bIns="0" rtlCol="0" anchor="t">
            <a:spAutoFit/>
          </a:bodyPr>
          <a:lstStyle/>
          <a:p>
            <a:pPr algn="just">
              <a:lnSpc>
                <a:spcPts val="1819"/>
              </a:lnSpc>
            </a:pPr>
            <a:r>
              <a:rPr lang="en-US" sz="1299">
                <a:solidFill>
                  <a:srgbClr val="FFFFFF"/>
                </a:solidFill>
                <a:latin typeface="Overpass"/>
              </a:rPr>
              <a:t>Elaborado por INEFAM©</a:t>
            </a:r>
          </a:p>
          <a:p>
            <a:pPr algn="just">
              <a:lnSpc>
                <a:spcPts val="1819"/>
              </a:lnSpc>
            </a:pPr>
            <a:r>
              <a:rPr lang="en-US" sz="1299">
                <a:solidFill>
                  <a:srgbClr val="FFFFFF"/>
                </a:solidFill>
                <a:latin typeface="Overpass"/>
              </a:rPr>
              <a:t>Fuente:  III Foro Legislativo que da continuidad y avance a las Políticas Públicas, legislación y presupuesto, para la Medicina del Dolor. H. CONGRESO DE LA UNIÓN                                                                                        </a:t>
            </a:r>
            <a:r>
              <a:rPr lang="en-US" sz="1299">
                <a:solidFill>
                  <a:srgbClr val="FFFFFF"/>
                </a:solidFill>
                <a:latin typeface="Overpass Ultra-Bold"/>
              </a:rPr>
              <a:t>INFO@INEFAM.COM</a:t>
            </a:r>
          </a:p>
          <a:p>
            <a:pPr algn="just">
              <a:lnSpc>
                <a:spcPts val="1819"/>
              </a:lnSpc>
            </a:pPr>
            <a:r>
              <a:rPr lang="en-US" sz="1299">
                <a:solidFill>
                  <a:srgbClr val="FFFFFF"/>
                </a:solidFill>
                <a:latin typeface="Overpass Ultra-Bold"/>
              </a:rPr>
              <a:t>                                                                                                                                                                               </a:t>
            </a:r>
          </a:p>
        </p:txBody>
      </p:sp>
      <p:sp>
        <p:nvSpPr>
          <p:cNvPr id="7" name="TextBox 7"/>
          <p:cNvSpPr txBox="1"/>
          <p:nvPr/>
        </p:nvSpPr>
        <p:spPr>
          <a:xfrm>
            <a:off x="4189456" y="1605341"/>
            <a:ext cx="9909087" cy="766926"/>
          </a:xfrm>
          <a:prstGeom prst="rect">
            <a:avLst/>
          </a:prstGeom>
        </p:spPr>
        <p:txBody>
          <a:bodyPr lIns="0" tIns="0" rIns="0" bIns="0" rtlCol="0" anchor="t">
            <a:spAutoFit/>
          </a:bodyPr>
          <a:lstStyle/>
          <a:p>
            <a:pPr algn="ctr">
              <a:lnSpc>
                <a:spcPts val="3079"/>
              </a:lnSpc>
              <a:spcBef>
                <a:spcPct val="0"/>
              </a:spcBef>
            </a:pPr>
            <a:r>
              <a:rPr lang="en-US" sz="2199">
                <a:solidFill>
                  <a:srgbClr val="000000"/>
                </a:solidFill>
                <a:latin typeface="Overpass Ultra-Bold"/>
              </a:rPr>
              <a:t>P U N T O  D E  A C U E R D O</a:t>
            </a:r>
          </a:p>
          <a:p>
            <a:pPr algn="ctr">
              <a:lnSpc>
                <a:spcPts val="2659"/>
              </a:lnSpc>
              <a:spcBef>
                <a:spcPct val="0"/>
              </a:spcBef>
            </a:pPr>
            <a:r>
              <a:rPr lang="en-US" sz="1899">
                <a:solidFill>
                  <a:srgbClr val="000000"/>
                </a:solidFill>
                <a:latin typeface="Overpass Ultra-Bold"/>
              </a:rPr>
              <a:t>Comisión Permanente del H. Congreso de la Unión, a los 18 días del mes de julio de 2023</a:t>
            </a:r>
          </a:p>
        </p:txBody>
      </p:sp>
      <p:sp>
        <p:nvSpPr>
          <p:cNvPr id="8" name="TextBox 8"/>
          <p:cNvSpPr txBox="1"/>
          <p:nvPr/>
        </p:nvSpPr>
        <p:spPr>
          <a:xfrm>
            <a:off x="8853281" y="3902573"/>
            <a:ext cx="9162792" cy="3975832"/>
          </a:xfrm>
          <a:prstGeom prst="rect">
            <a:avLst/>
          </a:prstGeom>
        </p:spPr>
        <p:txBody>
          <a:bodyPr lIns="0" tIns="0" rIns="0" bIns="0" rtlCol="0" anchor="t">
            <a:spAutoFit/>
          </a:bodyPr>
          <a:lstStyle/>
          <a:p>
            <a:pPr algn="just">
              <a:lnSpc>
                <a:spcPts val="2379"/>
              </a:lnSpc>
            </a:pPr>
            <a:r>
              <a:rPr lang="en-US" sz="1699" dirty="0">
                <a:solidFill>
                  <a:srgbClr val="000104"/>
                </a:solidFill>
                <a:latin typeface="Overpass"/>
              </a:rPr>
              <a:t>B. Que </a:t>
            </a:r>
            <a:r>
              <a:rPr lang="en-US" sz="1699" dirty="0" err="1">
                <a:solidFill>
                  <a:srgbClr val="000104"/>
                </a:solidFill>
                <a:latin typeface="Overpass"/>
              </a:rPr>
              <a:t>los</a:t>
            </a:r>
            <a:r>
              <a:rPr lang="en-US" sz="1699" dirty="0">
                <a:solidFill>
                  <a:srgbClr val="000104"/>
                </a:solidFill>
                <a:latin typeface="Overpass"/>
              </a:rPr>
              <a:t> </a:t>
            </a:r>
            <a:r>
              <a:rPr lang="en-US" sz="1699" dirty="0" err="1">
                <a:solidFill>
                  <a:srgbClr val="000104"/>
                </a:solidFill>
                <a:latin typeface="Overpass"/>
              </a:rPr>
              <a:t>recursos</a:t>
            </a:r>
            <a:r>
              <a:rPr lang="en-US" sz="1699" dirty="0">
                <a:solidFill>
                  <a:srgbClr val="000104"/>
                </a:solidFill>
                <a:latin typeface="Overpass"/>
              </a:rPr>
              <a:t> </a:t>
            </a:r>
            <a:r>
              <a:rPr lang="en-US" sz="1699" dirty="0" err="1">
                <a:solidFill>
                  <a:srgbClr val="000104"/>
                </a:solidFill>
                <a:latin typeface="Overpass"/>
              </a:rPr>
              <a:t>ordinarios</a:t>
            </a:r>
            <a:r>
              <a:rPr lang="en-US" sz="1699" dirty="0">
                <a:solidFill>
                  <a:srgbClr val="000104"/>
                </a:solidFill>
                <a:latin typeface="Overpass"/>
              </a:rPr>
              <a:t> </a:t>
            </a:r>
            <a:r>
              <a:rPr lang="en-US" sz="1699" dirty="0" err="1">
                <a:solidFill>
                  <a:srgbClr val="000104"/>
                </a:solidFill>
                <a:latin typeface="Overpass"/>
              </a:rPr>
              <a:t>destinados</a:t>
            </a:r>
            <a:r>
              <a:rPr lang="en-US" sz="1699" dirty="0">
                <a:solidFill>
                  <a:srgbClr val="000104"/>
                </a:solidFill>
                <a:latin typeface="Overpass"/>
              </a:rPr>
              <a:t> para </a:t>
            </a:r>
            <a:r>
              <a:rPr lang="en-US" sz="1699" dirty="0" err="1">
                <a:solidFill>
                  <a:srgbClr val="000104"/>
                </a:solidFill>
                <a:latin typeface="Overpass"/>
              </a:rPr>
              <a:t>este</a:t>
            </a:r>
            <a:r>
              <a:rPr lang="en-US" sz="1699" dirty="0">
                <a:solidFill>
                  <a:srgbClr val="000104"/>
                </a:solidFill>
                <a:latin typeface="Overpass"/>
              </a:rPr>
              <a:t> fin que </a:t>
            </a:r>
            <a:r>
              <a:rPr lang="en-US" sz="1699" dirty="0" err="1">
                <a:solidFill>
                  <a:srgbClr val="000104"/>
                </a:solidFill>
                <a:latin typeface="Overpass"/>
              </a:rPr>
              <a:t>en</a:t>
            </a:r>
            <a:r>
              <a:rPr lang="en-US" sz="1699" dirty="0">
                <a:solidFill>
                  <a:srgbClr val="000104"/>
                </a:solidFill>
                <a:latin typeface="Overpass"/>
              </a:rPr>
              <a:t> </a:t>
            </a:r>
            <a:r>
              <a:rPr lang="en-US" sz="1699" dirty="0" err="1">
                <a:solidFill>
                  <a:srgbClr val="000104"/>
                </a:solidFill>
                <a:latin typeface="Overpass"/>
              </a:rPr>
              <a:t>el</a:t>
            </a:r>
            <a:r>
              <a:rPr lang="en-US" sz="1699" dirty="0">
                <a:solidFill>
                  <a:srgbClr val="000104"/>
                </a:solidFill>
                <a:latin typeface="Overpass"/>
              </a:rPr>
              <a:t> </a:t>
            </a:r>
            <a:r>
              <a:rPr lang="en-US" sz="1699" dirty="0" err="1">
                <a:solidFill>
                  <a:srgbClr val="000104"/>
                </a:solidFill>
                <a:latin typeface="Overpass Ultra-Bold"/>
              </a:rPr>
              <a:t>año</a:t>
            </a:r>
            <a:r>
              <a:rPr lang="en-US" sz="1699" dirty="0">
                <a:solidFill>
                  <a:srgbClr val="000104"/>
                </a:solidFill>
                <a:latin typeface="Overpass Ultra-Bold"/>
              </a:rPr>
              <a:t> 2022</a:t>
            </a:r>
            <a:r>
              <a:rPr lang="en-US" sz="1699" dirty="0">
                <a:solidFill>
                  <a:srgbClr val="000104"/>
                </a:solidFill>
                <a:latin typeface="Overpass"/>
              </a:rPr>
              <a:t> </a:t>
            </a:r>
            <a:r>
              <a:rPr lang="en-US" sz="1699" dirty="0" err="1">
                <a:solidFill>
                  <a:srgbClr val="000104"/>
                </a:solidFill>
                <a:latin typeface="Overpass"/>
              </a:rPr>
              <a:t>ascendieron</a:t>
            </a:r>
            <a:r>
              <a:rPr lang="en-US" sz="1699" dirty="0">
                <a:solidFill>
                  <a:srgbClr val="000104"/>
                </a:solidFill>
                <a:latin typeface="Overpass"/>
              </a:rPr>
              <a:t> a </a:t>
            </a:r>
            <a:r>
              <a:rPr lang="en-US" sz="1699" dirty="0">
                <a:solidFill>
                  <a:srgbClr val="000104"/>
                </a:solidFill>
                <a:latin typeface="Overpass Ultra-Bold"/>
              </a:rPr>
              <a:t>$1,517,511,647</a:t>
            </a:r>
            <a:r>
              <a:rPr lang="en-US" sz="1699" dirty="0">
                <a:solidFill>
                  <a:srgbClr val="000104"/>
                </a:solidFill>
                <a:latin typeface="Overpass"/>
              </a:rPr>
              <a:t> </a:t>
            </a:r>
            <a:r>
              <a:rPr lang="en-US" sz="1699" dirty="0">
                <a:solidFill>
                  <a:srgbClr val="000104"/>
                </a:solidFill>
                <a:latin typeface="Overpass Ultra-Bold"/>
              </a:rPr>
              <a:t>de pesos</a:t>
            </a:r>
            <a:r>
              <a:rPr lang="en-US" sz="1699" dirty="0">
                <a:solidFill>
                  <a:srgbClr val="000104"/>
                </a:solidFill>
                <a:latin typeface="Overpass"/>
              </a:rPr>
              <a:t> </a:t>
            </a:r>
            <a:r>
              <a:rPr lang="en-US" sz="1699" dirty="0">
                <a:solidFill>
                  <a:srgbClr val="000104"/>
                </a:solidFill>
                <a:latin typeface="Overpass Ultra-Bold"/>
              </a:rPr>
              <a:t>se </a:t>
            </a:r>
            <a:r>
              <a:rPr lang="en-US" sz="1699" dirty="0" err="1">
                <a:solidFill>
                  <a:srgbClr val="000104"/>
                </a:solidFill>
                <a:latin typeface="Overpass Ultra-Bold"/>
              </a:rPr>
              <a:t>integren</a:t>
            </a:r>
            <a:r>
              <a:rPr lang="en-US" sz="1699" dirty="0">
                <a:solidFill>
                  <a:srgbClr val="000104"/>
                </a:solidFill>
                <a:latin typeface="Overpass"/>
              </a:rPr>
              <a:t> </a:t>
            </a:r>
            <a:r>
              <a:rPr lang="en-US" sz="1699" dirty="0" err="1">
                <a:solidFill>
                  <a:srgbClr val="000104"/>
                </a:solidFill>
                <a:latin typeface="Overpass"/>
              </a:rPr>
              <a:t>en</a:t>
            </a:r>
            <a:r>
              <a:rPr lang="en-US" sz="1699" dirty="0">
                <a:solidFill>
                  <a:srgbClr val="000104"/>
                </a:solidFill>
                <a:latin typeface="Overpass"/>
              </a:rPr>
              <a:t> un </a:t>
            </a:r>
            <a:r>
              <a:rPr lang="en-US" sz="1699" dirty="0" err="1">
                <a:solidFill>
                  <a:srgbClr val="000104"/>
                </a:solidFill>
                <a:latin typeface="Overpass"/>
              </a:rPr>
              <a:t>mismo</a:t>
            </a:r>
            <a:r>
              <a:rPr lang="en-US" sz="1699" dirty="0">
                <a:solidFill>
                  <a:srgbClr val="000104"/>
                </a:solidFill>
                <a:latin typeface="Overpass"/>
              </a:rPr>
              <a:t> </a:t>
            </a:r>
            <a:r>
              <a:rPr lang="en-US" sz="1699" dirty="0" err="1">
                <a:solidFill>
                  <a:srgbClr val="000104"/>
                </a:solidFill>
                <a:latin typeface="Overpass"/>
              </a:rPr>
              <a:t>rubro</a:t>
            </a:r>
            <a:r>
              <a:rPr lang="en-US" sz="1699" dirty="0">
                <a:solidFill>
                  <a:srgbClr val="000104"/>
                </a:solidFill>
                <a:latin typeface="Overpass"/>
              </a:rPr>
              <a:t> a </a:t>
            </a:r>
            <a:r>
              <a:rPr lang="en-US" sz="1699" dirty="0" err="1">
                <a:solidFill>
                  <a:srgbClr val="000104"/>
                </a:solidFill>
                <a:latin typeface="Overpass"/>
              </a:rPr>
              <a:t>los</a:t>
            </a:r>
            <a:r>
              <a:rPr lang="en-US" sz="1699" dirty="0">
                <a:solidFill>
                  <a:srgbClr val="000104"/>
                </a:solidFill>
                <a:latin typeface="Overpass"/>
              </a:rPr>
              <a:t> a </a:t>
            </a:r>
            <a:r>
              <a:rPr lang="en-US" sz="1699" dirty="0" err="1">
                <a:solidFill>
                  <a:srgbClr val="000104"/>
                </a:solidFill>
                <a:latin typeface="Overpass"/>
              </a:rPr>
              <a:t>los</a:t>
            </a:r>
            <a:r>
              <a:rPr lang="en-US" sz="1699" dirty="0">
                <a:solidFill>
                  <a:srgbClr val="000104"/>
                </a:solidFill>
                <a:latin typeface="Overpass"/>
              </a:rPr>
              <a:t> </a:t>
            </a:r>
            <a:r>
              <a:rPr lang="en-US" sz="1699" dirty="0">
                <a:solidFill>
                  <a:srgbClr val="000104"/>
                </a:solidFill>
                <a:latin typeface="Overpass Ultra-Bold"/>
              </a:rPr>
              <a:t>$6,388,419,716</a:t>
            </a:r>
            <a:r>
              <a:rPr lang="en-US" sz="1699" dirty="0">
                <a:solidFill>
                  <a:srgbClr val="000104"/>
                </a:solidFill>
                <a:latin typeface="Overpass"/>
              </a:rPr>
              <a:t> de pesos </a:t>
            </a:r>
            <a:r>
              <a:rPr lang="en-US" sz="1699" dirty="0" err="1">
                <a:solidFill>
                  <a:srgbClr val="000104"/>
                </a:solidFill>
                <a:latin typeface="Overpass Ultra-Bold"/>
              </a:rPr>
              <a:t>adicionales</a:t>
            </a:r>
            <a:r>
              <a:rPr lang="en-US" sz="1699" dirty="0">
                <a:solidFill>
                  <a:srgbClr val="000104"/>
                </a:solidFill>
                <a:latin typeface="Overpass Ultra-Bold"/>
              </a:rPr>
              <a:t> </a:t>
            </a:r>
            <a:r>
              <a:rPr lang="en-US" sz="1699" dirty="0" err="1">
                <a:solidFill>
                  <a:srgbClr val="000104"/>
                </a:solidFill>
                <a:latin typeface="Overpass Ultra-Bold"/>
              </a:rPr>
              <a:t>propuestos</a:t>
            </a:r>
            <a:r>
              <a:rPr lang="en-US" sz="1699" dirty="0">
                <a:solidFill>
                  <a:srgbClr val="000104"/>
                </a:solidFill>
                <a:latin typeface="Overpass Ultra-Bold"/>
              </a:rPr>
              <a:t> </a:t>
            </a:r>
            <a:r>
              <a:rPr lang="en-US" sz="1699" dirty="0">
                <a:solidFill>
                  <a:srgbClr val="000104"/>
                </a:solidFill>
                <a:latin typeface="Overpass"/>
              </a:rPr>
              <a:t>para </a:t>
            </a:r>
            <a:r>
              <a:rPr lang="en-US" sz="1699" dirty="0" err="1">
                <a:solidFill>
                  <a:srgbClr val="000104"/>
                </a:solidFill>
                <a:latin typeface="Overpass"/>
              </a:rPr>
              <a:t>sumar</a:t>
            </a:r>
            <a:r>
              <a:rPr lang="en-US" sz="1699" dirty="0">
                <a:solidFill>
                  <a:srgbClr val="000104"/>
                </a:solidFill>
                <a:latin typeface="Overpass"/>
              </a:rPr>
              <a:t> un </a:t>
            </a:r>
            <a:r>
              <a:rPr lang="en-US" sz="1699" dirty="0" err="1">
                <a:solidFill>
                  <a:srgbClr val="000104"/>
                </a:solidFill>
                <a:latin typeface="Overpass"/>
              </a:rPr>
              <a:t>paquete</a:t>
            </a:r>
            <a:r>
              <a:rPr lang="en-US" sz="1699" dirty="0">
                <a:solidFill>
                  <a:srgbClr val="000104"/>
                </a:solidFill>
                <a:latin typeface="Overpass"/>
              </a:rPr>
              <a:t> </a:t>
            </a:r>
            <a:r>
              <a:rPr lang="en-US" sz="1699" dirty="0" err="1">
                <a:solidFill>
                  <a:srgbClr val="000104"/>
                </a:solidFill>
                <a:latin typeface="Overpass"/>
              </a:rPr>
              <a:t>por</a:t>
            </a:r>
            <a:r>
              <a:rPr lang="en-US" sz="1699" dirty="0">
                <a:solidFill>
                  <a:srgbClr val="000104"/>
                </a:solidFill>
                <a:latin typeface="Overpass"/>
              </a:rPr>
              <a:t> la </a:t>
            </a:r>
            <a:r>
              <a:rPr lang="en-US" sz="1699" dirty="0" err="1">
                <a:solidFill>
                  <a:srgbClr val="000104"/>
                </a:solidFill>
                <a:latin typeface="Overpass"/>
              </a:rPr>
              <a:t>cantidad</a:t>
            </a:r>
            <a:r>
              <a:rPr lang="en-US" sz="1699" dirty="0">
                <a:solidFill>
                  <a:srgbClr val="000104"/>
                </a:solidFill>
                <a:latin typeface="Overpass"/>
              </a:rPr>
              <a:t> de </a:t>
            </a:r>
            <a:r>
              <a:rPr lang="en-US" sz="1699" dirty="0">
                <a:solidFill>
                  <a:srgbClr val="000104"/>
                </a:solidFill>
                <a:latin typeface="Overpass Ultra-Bold"/>
              </a:rPr>
              <a:t>$7,905,931,363</a:t>
            </a:r>
            <a:r>
              <a:rPr lang="en-US" sz="1699" dirty="0">
                <a:solidFill>
                  <a:srgbClr val="000104"/>
                </a:solidFill>
                <a:latin typeface="Overpass"/>
              </a:rPr>
              <a:t> y que </a:t>
            </a:r>
            <a:r>
              <a:rPr lang="en-US" sz="1699" dirty="0" err="1">
                <a:solidFill>
                  <a:srgbClr val="000104"/>
                </a:solidFill>
                <a:latin typeface="Overpass"/>
              </a:rPr>
              <a:t>el</a:t>
            </a:r>
            <a:r>
              <a:rPr lang="en-US" sz="1699" dirty="0">
                <a:solidFill>
                  <a:srgbClr val="000104"/>
                </a:solidFill>
                <a:latin typeface="Overpass"/>
              </a:rPr>
              <a:t> </a:t>
            </a:r>
            <a:r>
              <a:rPr lang="en-US" sz="1699" dirty="0" err="1">
                <a:solidFill>
                  <a:srgbClr val="000104"/>
                </a:solidFill>
                <a:latin typeface="Overpass"/>
              </a:rPr>
              <a:t>etiquetado</a:t>
            </a:r>
            <a:r>
              <a:rPr lang="en-US" sz="1699" dirty="0">
                <a:solidFill>
                  <a:srgbClr val="000104"/>
                </a:solidFill>
                <a:latin typeface="Overpass"/>
              </a:rPr>
              <a:t> de </a:t>
            </a:r>
            <a:r>
              <a:rPr lang="en-US" sz="1699" dirty="0" err="1">
                <a:solidFill>
                  <a:srgbClr val="000104"/>
                </a:solidFill>
                <a:latin typeface="Overpass"/>
              </a:rPr>
              <a:t>este</a:t>
            </a:r>
            <a:r>
              <a:rPr lang="en-US" sz="1699" dirty="0">
                <a:solidFill>
                  <a:srgbClr val="000104"/>
                </a:solidFill>
                <a:latin typeface="Overpass"/>
              </a:rPr>
              <a:t> </a:t>
            </a:r>
            <a:r>
              <a:rPr lang="en-US" sz="1699" dirty="0" err="1">
                <a:solidFill>
                  <a:srgbClr val="000104"/>
                </a:solidFill>
                <a:latin typeface="Overpass"/>
              </a:rPr>
              <a:t>recurso</a:t>
            </a:r>
            <a:r>
              <a:rPr lang="en-US" sz="1699" dirty="0">
                <a:solidFill>
                  <a:srgbClr val="000104"/>
                </a:solidFill>
                <a:latin typeface="Overpass"/>
              </a:rPr>
              <a:t> sea </a:t>
            </a:r>
            <a:r>
              <a:rPr lang="en-US" sz="1699" dirty="0" err="1">
                <a:solidFill>
                  <a:srgbClr val="000104"/>
                </a:solidFill>
                <a:latin typeface="Overpass"/>
              </a:rPr>
              <a:t>utilizado</a:t>
            </a:r>
            <a:r>
              <a:rPr lang="en-US" sz="1699" dirty="0">
                <a:solidFill>
                  <a:srgbClr val="000104"/>
                </a:solidFill>
                <a:latin typeface="Overpass Ultra-Bold"/>
              </a:rPr>
              <a:t> </a:t>
            </a:r>
            <a:r>
              <a:rPr lang="en-US" sz="1699" dirty="0" err="1">
                <a:solidFill>
                  <a:srgbClr val="000104"/>
                </a:solidFill>
                <a:latin typeface="Overpass Ultra-Bold"/>
              </a:rPr>
              <a:t>exclusivamente</a:t>
            </a:r>
            <a:r>
              <a:rPr lang="en-US" sz="1699" dirty="0">
                <a:solidFill>
                  <a:srgbClr val="000104"/>
                </a:solidFill>
                <a:latin typeface="Overpass"/>
              </a:rPr>
              <a:t> para </a:t>
            </a:r>
            <a:r>
              <a:rPr lang="en-US" sz="1699" dirty="0" err="1">
                <a:solidFill>
                  <a:srgbClr val="000104"/>
                </a:solidFill>
                <a:latin typeface="Overpass"/>
              </a:rPr>
              <a:t>medicina</a:t>
            </a:r>
            <a:r>
              <a:rPr lang="en-US" sz="1699" dirty="0">
                <a:solidFill>
                  <a:srgbClr val="000104"/>
                </a:solidFill>
                <a:latin typeface="Overpass"/>
              </a:rPr>
              <a:t> de </a:t>
            </a:r>
            <a:r>
              <a:rPr lang="en-US" sz="1699" dirty="0">
                <a:solidFill>
                  <a:srgbClr val="000104"/>
                </a:solidFill>
                <a:latin typeface="Overpass Ultra-Bold"/>
              </a:rPr>
              <a:t>Dolor </a:t>
            </a:r>
            <a:r>
              <a:rPr lang="en-US" sz="1699" dirty="0" err="1">
                <a:solidFill>
                  <a:srgbClr val="000104"/>
                </a:solidFill>
                <a:latin typeface="Overpass Ultra-Bold"/>
              </a:rPr>
              <a:t>Crónico</a:t>
            </a:r>
            <a:r>
              <a:rPr lang="en-US" sz="1699" dirty="0">
                <a:solidFill>
                  <a:srgbClr val="000104"/>
                </a:solidFill>
                <a:latin typeface="Overpass Ultra-Bold"/>
              </a:rPr>
              <a:t> </a:t>
            </a:r>
            <a:r>
              <a:rPr lang="en-US" sz="1699" dirty="0" err="1">
                <a:solidFill>
                  <a:srgbClr val="000104"/>
                </a:solidFill>
                <a:latin typeface="Overpass Ultra-Bold"/>
              </a:rPr>
              <a:t>en</a:t>
            </a:r>
            <a:r>
              <a:rPr lang="en-US" sz="1699" dirty="0">
                <a:solidFill>
                  <a:srgbClr val="000104"/>
                </a:solidFill>
                <a:latin typeface="Overpass Ultra-Bold"/>
              </a:rPr>
              <a:t> </a:t>
            </a:r>
            <a:r>
              <a:rPr lang="en-US" sz="1699" dirty="0" err="1">
                <a:solidFill>
                  <a:srgbClr val="000104"/>
                </a:solidFill>
                <a:latin typeface="Overpass Ultra-Bold"/>
              </a:rPr>
              <a:t>los</a:t>
            </a:r>
            <a:r>
              <a:rPr lang="en-US" sz="1699" dirty="0">
                <a:solidFill>
                  <a:srgbClr val="000104"/>
                </a:solidFill>
                <a:latin typeface="Overpass Ultra-Bold"/>
              </a:rPr>
              <a:t> </a:t>
            </a:r>
            <a:r>
              <a:rPr lang="en-US" sz="1699" dirty="0" err="1">
                <a:solidFill>
                  <a:srgbClr val="000104"/>
                </a:solidFill>
                <a:latin typeface="Overpass Ultra-Bold"/>
              </a:rPr>
              <a:t>ramos</a:t>
            </a:r>
            <a:r>
              <a:rPr lang="en-US" sz="1699" dirty="0">
                <a:solidFill>
                  <a:srgbClr val="000104"/>
                </a:solidFill>
                <a:latin typeface="Overpass Ultra-Bold"/>
              </a:rPr>
              <a:t> 12 y 33 del </a:t>
            </a:r>
            <a:r>
              <a:rPr lang="en-US" sz="1699" dirty="0" err="1">
                <a:solidFill>
                  <a:srgbClr val="000104"/>
                </a:solidFill>
                <a:latin typeface="Overpass Ultra-Bold"/>
              </a:rPr>
              <a:t>Presupuesto</a:t>
            </a:r>
            <a:r>
              <a:rPr lang="en-US" sz="1699" dirty="0">
                <a:solidFill>
                  <a:srgbClr val="000104"/>
                </a:solidFill>
                <a:latin typeface="Overpass Ultra-Bold"/>
              </a:rPr>
              <a:t> de </a:t>
            </a:r>
            <a:r>
              <a:rPr lang="en-US" sz="1699" dirty="0" err="1">
                <a:solidFill>
                  <a:srgbClr val="000104"/>
                </a:solidFill>
                <a:latin typeface="Overpass Ultra-Bold"/>
              </a:rPr>
              <a:t>Egresos</a:t>
            </a:r>
            <a:r>
              <a:rPr lang="en-US" sz="1699" dirty="0">
                <a:solidFill>
                  <a:srgbClr val="000104"/>
                </a:solidFill>
                <a:latin typeface="Overpass Ultra-Bold"/>
              </a:rPr>
              <a:t> de la </a:t>
            </a:r>
            <a:r>
              <a:rPr lang="en-US" sz="1699" dirty="0" err="1">
                <a:solidFill>
                  <a:srgbClr val="000104"/>
                </a:solidFill>
                <a:latin typeface="Overpass Ultra-Bold"/>
              </a:rPr>
              <a:t>Federación</a:t>
            </a:r>
            <a:r>
              <a:rPr lang="en-US" sz="1699" dirty="0">
                <a:solidFill>
                  <a:srgbClr val="000104"/>
                </a:solidFill>
                <a:latin typeface="Overpass Ultra-Bold"/>
              </a:rPr>
              <a:t> para </a:t>
            </a:r>
            <a:r>
              <a:rPr lang="en-US" sz="1699" dirty="0" err="1">
                <a:solidFill>
                  <a:srgbClr val="000104"/>
                </a:solidFill>
                <a:latin typeface="Overpass Ultra-Bold"/>
              </a:rPr>
              <a:t>el</a:t>
            </a:r>
            <a:r>
              <a:rPr lang="en-US" sz="1699" dirty="0">
                <a:solidFill>
                  <a:srgbClr val="000104"/>
                </a:solidFill>
                <a:latin typeface="Overpass Ultra-Bold"/>
              </a:rPr>
              <a:t> 2024. </a:t>
            </a:r>
          </a:p>
          <a:p>
            <a:pPr algn="just">
              <a:lnSpc>
                <a:spcPts val="2379"/>
              </a:lnSpc>
            </a:pPr>
            <a:endParaRPr lang="en-US" sz="1699" dirty="0">
              <a:solidFill>
                <a:srgbClr val="000104"/>
              </a:solidFill>
              <a:latin typeface="Overpass Ultra-Bold"/>
            </a:endParaRPr>
          </a:p>
          <a:p>
            <a:pPr algn="just">
              <a:lnSpc>
                <a:spcPts val="2379"/>
              </a:lnSpc>
            </a:pPr>
            <a:r>
              <a:rPr lang="en-US" sz="1699" dirty="0">
                <a:solidFill>
                  <a:srgbClr val="000104"/>
                </a:solidFill>
                <a:latin typeface="Overpass"/>
              </a:rPr>
              <a:t>Y que con </a:t>
            </a:r>
            <a:r>
              <a:rPr lang="en-US" sz="1699" dirty="0" err="1">
                <a:solidFill>
                  <a:srgbClr val="000104"/>
                </a:solidFill>
                <a:latin typeface="Overpass"/>
              </a:rPr>
              <a:t>datos</a:t>
            </a:r>
            <a:r>
              <a:rPr lang="en-US" sz="1699" dirty="0">
                <a:solidFill>
                  <a:srgbClr val="000104"/>
                </a:solidFill>
                <a:latin typeface="Overpass"/>
              </a:rPr>
              <a:t> </a:t>
            </a:r>
            <a:r>
              <a:rPr lang="en-US" sz="1699" dirty="0" err="1">
                <a:solidFill>
                  <a:srgbClr val="000104"/>
                </a:solidFill>
                <a:latin typeface="Overpass"/>
              </a:rPr>
              <a:t>recientes</a:t>
            </a:r>
            <a:r>
              <a:rPr lang="en-US" sz="1699" dirty="0">
                <a:solidFill>
                  <a:srgbClr val="000104"/>
                </a:solidFill>
                <a:latin typeface="Overpass"/>
              </a:rPr>
              <a:t>, </a:t>
            </a:r>
            <a:r>
              <a:rPr lang="en-US" sz="1699" dirty="0" err="1">
                <a:solidFill>
                  <a:srgbClr val="000104"/>
                </a:solidFill>
                <a:latin typeface="Overpass"/>
              </a:rPr>
              <a:t>los</a:t>
            </a:r>
            <a:r>
              <a:rPr lang="en-US" sz="1699" dirty="0">
                <a:solidFill>
                  <a:srgbClr val="000104"/>
                </a:solidFill>
                <a:latin typeface="Overpass"/>
              </a:rPr>
              <a:t> </a:t>
            </a:r>
            <a:r>
              <a:rPr lang="en-US" sz="1699" dirty="0" err="1">
                <a:solidFill>
                  <a:srgbClr val="000104"/>
                </a:solidFill>
                <a:latin typeface="Overpass"/>
              </a:rPr>
              <a:t>recursos</a:t>
            </a:r>
            <a:r>
              <a:rPr lang="en-US" sz="1699" dirty="0">
                <a:solidFill>
                  <a:srgbClr val="000104"/>
                </a:solidFill>
                <a:latin typeface="Overpass"/>
              </a:rPr>
              <a:t> </a:t>
            </a:r>
            <a:r>
              <a:rPr lang="en-US" sz="1699" dirty="0" err="1">
                <a:solidFill>
                  <a:srgbClr val="000104"/>
                </a:solidFill>
                <a:latin typeface="Overpass"/>
              </a:rPr>
              <a:t>ordinarios</a:t>
            </a:r>
            <a:r>
              <a:rPr lang="en-US" sz="1699" dirty="0">
                <a:solidFill>
                  <a:srgbClr val="000104"/>
                </a:solidFill>
                <a:latin typeface="Overpass"/>
              </a:rPr>
              <a:t> </a:t>
            </a:r>
            <a:r>
              <a:rPr lang="en-US" sz="1699" dirty="0" err="1">
                <a:solidFill>
                  <a:srgbClr val="000104"/>
                </a:solidFill>
                <a:latin typeface="Overpass"/>
              </a:rPr>
              <a:t>destinados</a:t>
            </a:r>
            <a:r>
              <a:rPr lang="en-US" sz="1699" dirty="0">
                <a:solidFill>
                  <a:srgbClr val="000104"/>
                </a:solidFill>
                <a:latin typeface="Overpass"/>
              </a:rPr>
              <a:t> para </a:t>
            </a:r>
            <a:r>
              <a:rPr lang="en-US" sz="1699" dirty="0" err="1">
                <a:solidFill>
                  <a:srgbClr val="000104"/>
                </a:solidFill>
                <a:latin typeface="Overpass"/>
              </a:rPr>
              <a:t>este</a:t>
            </a:r>
            <a:r>
              <a:rPr lang="en-US" sz="1699" dirty="0">
                <a:solidFill>
                  <a:srgbClr val="000104"/>
                </a:solidFill>
                <a:latin typeface="Overpass"/>
              </a:rPr>
              <a:t> fin que </a:t>
            </a:r>
            <a:r>
              <a:rPr lang="en-US" sz="1699" dirty="0" err="1">
                <a:solidFill>
                  <a:srgbClr val="000104"/>
                </a:solidFill>
                <a:latin typeface="Overpass"/>
              </a:rPr>
              <a:t>en</a:t>
            </a:r>
            <a:r>
              <a:rPr lang="en-US" sz="1699" dirty="0">
                <a:solidFill>
                  <a:srgbClr val="000104"/>
                </a:solidFill>
                <a:latin typeface="Overpass"/>
              </a:rPr>
              <a:t> </a:t>
            </a:r>
            <a:r>
              <a:rPr lang="en-US" sz="1699" dirty="0" err="1">
                <a:solidFill>
                  <a:srgbClr val="000104"/>
                </a:solidFill>
                <a:latin typeface="Overpass"/>
              </a:rPr>
              <a:t>el</a:t>
            </a:r>
            <a:r>
              <a:rPr lang="en-US" sz="1699" dirty="0">
                <a:solidFill>
                  <a:srgbClr val="000104"/>
                </a:solidFill>
                <a:latin typeface="Overpass"/>
              </a:rPr>
              <a:t> </a:t>
            </a:r>
            <a:r>
              <a:rPr lang="en-US" sz="1699" dirty="0" err="1">
                <a:solidFill>
                  <a:srgbClr val="000104"/>
                </a:solidFill>
                <a:latin typeface="Overpass"/>
              </a:rPr>
              <a:t>año</a:t>
            </a:r>
            <a:r>
              <a:rPr lang="en-US" sz="1699" dirty="0">
                <a:solidFill>
                  <a:srgbClr val="000104"/>
                </a:solidFill>
                <a:latin typeface="Overpass"/>
              </a:rPr>
              <a:t> </a:t>
            </a:r>
            <a:r>
              <a:rPr lang="en-US" sz="1699" dirty="0">
                <a:solidFill>
                  <a:srgbClr val="9078A9"/>
                </a:solidFill>
                <a:latin typeface="Overpass Ultra-Bold"/>
              </a:rPr>
              <a:t>2023</a:t>
            </a:r>
            <a:r>
              <a:rPr lang="en-US" sz="1699" dirty="0">
                <a:solidFill>
                  <a:srgbClr val="000104"/>
                </a:solidFill>
                <a:latin typeface="Overpass"/>
              </a:rPr>
              <a:t> </a:t>
            </a:r>
            <a:r>
              <a:rPr lang="en-US" sz="1699" dirty="0" err="1">
                <a:solidFill>
                  <a:srgbClr val="000104"/>
                </a:solidFill>
                <a:latin typeface="Overpass"/>
              </a:rPr>
              <a:t>nuevamente</a:t>
            </a:r>
            <a:r>
              <a:rPr lang="en-US" sz="1699" dirty="0">
                <a:solidFill>
                  <a:srgbClr val="000104"/>
                </a:solidFill>
                <a:latin typeface="Overpass"/>
              </a:rPr>
              <a:t> </a:t>
            </a:r>
            <a:r>
              <a:rPr lang="en-US" sz="1699" dirty="0" err="1">
                <a:solidFill>
                  <a:srgbClr val="000104"/>
                </a:solidFill>
                <a:latin typeface="Overpass"/>
              </a:rPr>
              <a:t>ascendieron</a:t>
            </a:r>
            <a:r>
              <a:rPr lang="en-US" sz="1699" dirty="0">
                <a:solidFill>
                  <a:srgbClr val="000104"/>
                </a:solidFill>
                <a:latin typeface="Overpass"/>
              </a:rPr>
              <a:t> a </a:t>
            </a:r>
            <a:r>
              <a:rPr lang="en-US" sz="1699" dirty="0">
                <a:solidFill>
                  <a:srgbClr val="9078A9"/>
                </a:solidFill>
                <a:latin typeface="Overpass Ultra-Bold"/>
              </a:rPr>
              <a:t>$1,671,509,910 de pesos</a:t>
            </a:r>
            <a:r>
              <a:rPr lang="en-US" sz="1699" dirty="0">
                <a:solidFill>
                  <a:srgbClr val="000104"/>
                </a:solidFill>
                <a:latin typeface="Overpass Ultra-Bold"/>
              </a:rPr>
              <a:t> </a:t>
            </a:r>
            <a:r>
              <a:rPr lang="en-US" sz="1699" dirty="0">
                <a:solidFill>
                  <a:srgbClr val="000104"/>
                </a:solidFill>
                <a:latin typeface="Overpass"/>
              </a:rPr>
              <a:t>se </a:t>
            </a:r>
            <a:r>
              <a:rPr lang="en-US" sz="1699" dirty="0" err="1">
                <a:solidFill>
                  <a:srgbClr val="000104"/>
                </a:solidFill>
                <a:latin typeface="Overpass"/>
              </a:rPr>
              <a:t>integren</a:t>
            </a:r>
            <a:r>
              <a:rPr lang="en-US" sz="1699" dirty="0">
                <a:solidFill>
                  <a:srgbClr val="000104"/>
                </a:solidFill>
                <a:latin typeface="Overpass"/>
              </a:rPr>
              <a:t> </a:t>
            </a:r>
            <a:r>
              <a:rPr lang="en-US" sz="1699" dirty="0" err="1">
                <a:solidFill>
                  <a:srgbClr val="000104"/>
                </a:solidFill>
                <a:latin typeface="Overpass"/>
              </a:rPr>
              <a:t>en</a:t>
            </a:r>
            <a:r>
              <a:rPr lang="en-US" sz="1699" dirty="0">
                <a:solidFill>
                  <a:srgbClr val="000104"/>
                </a:solidFill>
                <a:latin typeface="Overpass"/>
              </a:rPr>
              <a:t> un </a:t>
            </a:r>
            <a:r>
              <a:rPr lang="en-US" sz="1699" dirty="0" err="1">
                <a:solidFill>
                  <a:srgbClr val="000104"/>
                </a:solidFill>
                <a:latin typeface="Overpass"/>
              </a:rPr>
              <a:t>mismo</a:t>
            </a:r>
            <a:r>
              <a:rPr lang="en-US" sz="1699" dirty="0">
                <a:solidFill>
                  <a:srgbClr val="000104"/>
                </a:solidFill>
                <a:latin typeface="Overpass"/>
              </a:rPr>
              <a:t> </a:t>
            </a:r>
            <a:r>
              <a:rPr lang="en-US" sz="1699" dirty="0" err="1">
                <a:solidFill>
                  <a:srgbClr val="000104"/>
                </a:solidFill>
                <a:latin typeface="Overpass"/>
              </a:rPr>
              <a:t>rubro</a:t>
            </a:r>
            <a:r>
              <a:rPr lang="en-US" sz="1699" dirty="0">
                <a:solidFill>
                  <a:srgbClr val="000104"/>
                </a:solidFill>
                <a:latin typeface="Overpass"/>
              </a:rPr>
              <a:t> a </a:t>
            </a:r>
            <a:r>
              <a:rPr lang="en-US" sz="1699" dirty="0" err="1">
                <a:solidFill>
                  <a:srgbClr val="000104"/>
                </a:solidFill>
                <a:latin typeface="Overpass"/>
              </a:rPr>
              <a:t>los</a:t>
            </a:r>
            <a:r>
              <a:rPr lang="en-US" sz="1699" dirty="0">
                <a:solidFill>
                  <a:srgbClr val="000104"/>
                </a:solidFill>
                <a:latin typeface="Overpass"/>
              </a:rPr>
              <a:t> a </a:t>
            </a:r>
            <a:r>
              <a:rPr lang="en-US" sz="1699" dirty="0" err="1">
                <a:solidFill>
                  <a:srgbClr val="000104"/>
                </a:solidFill>
                <a:latin typeface="Overpass"/>
              </a:rPr>
              <a:t>los</a:t>
            </a:r>
            <a:r>
              <a:rPr lang="en-US" sz="1699" dirty="0">
                <a:solidFill>
                  <a:srgbClr val="000104"/>
                </a:solidFill>
                <a:latin typeface="Overpass"/>
              </a:rPr>
              <a:t> </a:t>
            </a:r>
            <a:r>
              <a:rPr lang="en-US" sz="1699" dirty="0">
                <a:solidFill>
                  <a:srgbClr val="9078A9"/>
                </a:solidFill>
                <a:latin typeface="Overpass Ultra-Bold"/>
              </a:rPr>
              <a:t>$6,438,834,225 de pesos </a:t>
            </a:r>
            <a:r>
              <a:rPr lang="en-US" sz="1699" dirty="0" err="1">
                <a:solidFill>
                  <a:srgbClr val="9078A9"/>
                </a:solidFill>
                <a:latin typeface="Overpass Ultra-Bold"/>
              </a:rPr>
              <a:t>adicionales</a:t>
            </a:r>
            <a:r>
              <a:rPr lang="en-US" sz="1699" dirty="0">
                <a:solidFill>
                  <a:srgbClr val="9078A9"/>
                </a:solidFill>
                <a:latin typeface="Overpass Ultra-Bold"/>
              </a:rPr>
              <a:t> </a:t>
            </a:r>
            <a:r>
              <a:rPr lang="en-US" sz="1699" dirty="0" err="1">
                <a:solidFill>
                  <a:srgbClr val="9078A9"/>
                </a:solidFill>
                <a:latin typeface="Overpass Ultra-Bold"/>
              </a:rPr>
              <a:t>propuestos</a:t>
            </a:r>
            <a:r>
              <a:rPr lang="en-US" sz="1699" dirty="0">
                <a:solidFill>
                  <a:srgbClr val="000104"/>
                </a:solidFill>
                <a:latin typeface="Overpass"/>
              </a:rPr>
              <a:t> </a:t>
            </a:r>
            <a:r>
              <a:rPr lang="en-US" sz="1699" dirty="0">
                <a:solidFill>
                  <a:srgbClr val="9078A9"/>
                </a:solidFill>
                <a:latin typeface="Overpass Ultra-Bold"/>
              </a:rPr>
              <a:t>para </a:t>
            </a:r>
            <a:r>
              <a:rPr lang="en-US" sz="1699" dirty="0" err="1">
                <a:solidFill>
                  <a:srgbClr val="9078A9"/>
                </a:solidFill>
                <a:latin typeface="Overpass Ultra-Bold"/>
              </a:rPr>
              <a:t>sumar</a:t>
            </a:r>
            <a:r>
              <a:rPr lang="en-US" sz="1699" dirty="0">
                <a:solidFill>
                  <a:srgbClr val="9078A9"/>
                </a:solidFill>
                <a:latin typeface="Overpass Ultra-Bold"/>
              </a:rPr>
              <a:t> un </a:t>
            </a:r>
            <a:r>
              <a:rPr lang="en-US" sz="1699" dirty="0" err="1">
                <a:solidFill>
                  <a:srgbClr val="9078A9"/>
                </a:solidFill>
                <a:latin typeface="Overpass Ultra-Bold"/>
              </a:rPr>
              <a:t>paquete</a:t>
            </a:r>
            <a:r>
              <a:rPr lang="en-US" sz="1699" dirty="0">
                <a:solidFill>
                  <a:srgbClr val="9078A9"/>
                </a:solidFill>
                <a:latin typeface="Overpass Ultra-Bold"/>
              </a:rPr>
              <a:t> </a:t>
            </a:r>
            <a:r>
              <a:rPr lang="en-US" sz="1699" dirty="0" err="1">
                <a:solidFill>
                  <a:srgbClr val="9078A9"/>
                </a:solidFill>
                <a:latin typeface="Overpass Ultra-Bold"/>
              </a:rPr>
              <a:t>por</a:t>
            </a:r>
            <a:r>
              <a:rPr lang="en-US" sz="1699" dirty="0">
                <a:solidFill>
                  <a:srgbClr val="9078A9"/>
                </a:solidFill>
                <a:latin typeface="Overpass Ultra-Bold"/>
              </a:rPr>
              <a:t> la </a:t>
            </a:r>
            <a:r>
              <a:rPr lang="en-US" sz="1699" dirty="0" err="1">
                <a:solidFill>
                  <a:srgbClr val="9078A9"/>
                </a:solidFill>
                <a:latin typeface="Overpass Ultra-Bold"/>
              </a:rPr>
              <a:t>cantidad</a:t>
            </a:r>
            <a:r>
              <a:rPr lang="en-US" sz="1699" dirty="0">
                <a:solidFill>
                  <a:srgbClr val="9078A9"/>
                </a:solidFill>
                <a:latin typeface="Overpass Ultra-Bold"/>
              </a:rPr>
              <a:t> de $8,110,344,135</a:t>
            </a:r>
            <a:r>
              <a:rPr lang="en-US" sz="1699" dirty="0">
                <a:solidFill>
                  <a:srgbClr val="000104"/>
                </a:solidFill>
                <a:latin typeface="Overpass"/>
              </a:rPr>
              <a:t> y que </a:t>
            </a:r>
            <a:r>
              <a:rPr lang="en-US" sz="1699" dirty="0" err="1">
                <a:solidFill>
                  <a:srgbClr val="000104"/>
                </a:solidFill>
                <a:latin typeface="Overpass"/>
              </a:rPr>
              <a:t>el</a:t>
            </a:r>
            <a:r>
              <a:rPr lang="en-US" sz="1699" dirty="0">
                <a:solidFill>
                  <a:srgbClr val="000104"/>
                </a:solidFill>
                <a:latin typeface="Overpass"/>
              </a:rPr>
              <a:t> </a:t>
            </a:r>
            <a:r>
              <a:rPr lang="en-US" sz="1699" dirty="0" err="1">
                <a:solidFill>
                  <a:srgbClr val="000104"/>
                </a:solidFill>
                <a:latin typeface="Overpass"/>
              </a:rPr>
              <a:t>etiquetado</a:t>
            </a:r>
            <a:r>
              <a:rPr lang="en-US" sz="1699" dirty="0">
                <a:solidFill>
                  <a:srgbClr val="000104"/>
                </a:solidFill>
                <a:latin typeface="Overpass"/>
              </a:rPr>
              <a:t> de </a:t>
            </a:r>
            <a:r>
              <a:rPr lang="en-US" sz="1699" dirty="0" err="1">
                <a:solidFill>
                  <a:srgbClr val="000104"/>
                </a:solidFill>
                <a:latin typeface="Overpass"/>
              </a:rPr>
              <a:t>este</a:t>
            </a:r>
            <a:r>
              <a:rPr lang="en-US" sz="1699" dirty="0">
                <a:solidFill>
                  <a:srgbClr val="000104"/>
                </a:solidFill>
                <a:latin typeface="Overpass"/>
              </a:rPr>
              <a:t> </a:t>
            </a:r>
            <a:r>
              <a:rPr lang="en-US" sz="1699" dirty="0" err="1">
                <a:solidFill>
                  <a:srgbClr val="000104"/>
                </a:solidFill>
                <a:latin typeface="Overpass"/>
              </a:rPr>
              <a:t>recurso</a:t>
            </a:r>
            <a:r>
              <a:rPr lang="en-US" sz="1699" dirty="0">
                <a:solidFill>
                  <a:srgbClr val="000104"/>
                </a:solidFill>
                <a:latin typeface="Overpass"/>
              </a:rPr>
              <a:t> sea </a:t>
            </a:r>
            <a:r>
              <a:rPr lang="en-US" sz="1699" dirty="0" err="1">
                <a:solidFill>
                  <a:srgbClr val="9078A9"/>
                </a:solidFill>
                <a:latin typeface="Overpass Ultra-Bold"/>
              </a:rPr>
              <a:t>utilizado</a:t>
            </a:r>
            <a:r>
              <a:rPr lang="en-US" sz="1699" dirty="0">
                <a:solidFill>
                  <a:srgbClr val="9078A9"/>
                </a:solidFill>
                <a:latin typeface="Overpass Ultra-Bold"/>
              </a:rPr>
              <a:t> </a:t>
            </a:r>
            <a:r>
              <a:rPr lang="en-US" sz="1699" dirty="0" err="1">
                <a:solidFill>
                  <a:srgbClr val="9078A9"/>
                </a:solidFill>
                <a:latin typeface="Overpass Ultra-Bold"/>
              </a:rPr>
              <a:t>exclusivamente</a:t>
            </a:r>
            <a:r>
              <a:rPr lang="en-US" sz="1699" dirty="0">
                <a:solidFill>
                  <a:srgbClr val="9078A9"/>
                </a:solidFill>
                <a:latin typeface="Overpass Ultra-Bold"/>
              </a:rPr>
              <a:t> para </a:t>
            </a:r>
            <a:r>
              <a:rPr lang="en-US" sz="1699" dirty="0" err="1">
                <a:solidFill>
                  <a:srgbClr val="9078A9"/>
                </a:solidFill>
                <a:latin typeface="Overpass Ultra-Bold"/>
              </a:rPr>
              <a:t>medicina</a:t>
            </a:r>
            <a:r>
              <a:rPr lang="en-US" sz="1699" dirty="0">
                <a:solidFill>
                  <a:srgbClr val="9078A9"/>
                </a:solidFill>
                <a:latin typeface="Overpass Ultra-Bold"/>
              </a:rPr>
              <a:t> de Dolor </a:t>
            </a:r>
            <a:r>
              <a:rPr lang="en-US" sz="1699" dirty="0" err="1">
                <a:solidFill>
                  <a:srgbClr val="9078A9"/>
                </a:solidFill>
                <a:latin typeface="Overpass Ultra-Bold"/>
              </a:rPr>
              <a:t>Crónico</a:t>
            </a:r>
            <a:r>
              <a:rPr lang="en-US" sz="1699" dirty="0">
                <a:solidFill>
                  <a:srgbClr val="9078A9"/>
                </a:solidFill>
                <a:latin typeface="Overpass Ultra-Bold"/>
              </a:rPr>
              <a:t> </a:t>
            </a:r>
            <a:r>
              <a:rPr lang="en-US" sz="1699" dirty="0" err="1">
                <a:solidFill>
                  <a:srgbClr val="9078A9"/>
                </a:solidFill>
                <a:latin typeface="Overpass Ultra-Bold"/>
              </a:rPr>
              <a:t>en</a:t>
            </a:r>
            <a:r>
              <a:rPr lang="en-US" sz="1699" dirty="0">
                <a:solidFill>
                  <a:srgbClr val="9078A9"/>
                </a:solidFill>
                <a:latin typeface="Overpass Ultra-Bold"/>
              </a:rPr>
              <a:t> </a:t>
            </a:r>
            <a:r>
              <a:rPr lang="en-US" sz="1699" dirty="0" err="1">
                <a:solidFill>
                  <a:srgbClr val="9078A9"/>
                </a:solidFill>
                <a:latin typeface="Overpass Ultra-Bold"/>
              </a:rPr>
              <a:t>los</a:t>
            </a:r>
            <a:r>
              <a:rPr lang="en-US" sz="1699" dirty="0">
                <a:solidFill>
                  <a:srgbClr val="9078A9"/>
                </a:solidFill>
                <a:latin typeface="Overpass Ultra-Bold"/>
              </a:rPr>
              <a:t> </a:t>
            </a:r>
            <a:r>
              <a:rPr lang="en-US" sz="1699" dirty="0" err="1">
                <a:solidFill>
                  <a:srgbClr val="9078A9"/>
                </a:solidFill>
                <a:latin typeface="Overpass Ultra-Bold"/>
              </a:rPr>
              <a:t>ramos</a:t>
            </a:r>
            <a:r>
              <a:rPr lang="en-US" sz="1699" dirty="0">
                <a:solidFill>
                  <a:srgbClr val="9078A9"/>
                </a:solidFill>
                <a:latin typeface="Overpass Ultra-Bold"/>
              </a:rPr>
              <a:t> 12 y 33 del </a:t>
            </a:r>
            <a:r>
              <a:rPr lang="en-US" sz="1699" dirty="0" err="1">
                <a:solidFill>
                  <a:srgbClr val="9078A9"/>
                </a:solidFill>
                <a:latin typeface="Overpass Ultra-Bold"/>
              </a:rPr>
              <a:t>Presupuesto</a:t>
            </a:r>
            <a:r>
              <a:rPr lang="en-US" sz="1699" dirty="0">
                <a:solidFill>
                  <a:srgbClr val="9078A9"/>
                </a:solidFill>
                <a:latin typeface="Overpass Ultra-Bold"/>
              </a:rPr>
              <a:t> de </a:t>
            </a:r>
            <a:r>
              <a:rPr lang="en-US" sz="1699" dirty="0" err="1">
                <a:solidFill>
                  <a:srgbClr val="9078A9"/>
                </a:solidFill>
                <a:latin typeface="Overpass Ultra-Bold"/>
              </a:rPr>
              <a:t>Egresos</a:t>
            </a:r>
            <a:r>
              <a:rPr lang="en-US" sz="1699" dirty="0">
                <a:solidFill>
                  <a:srgbClr val="9078A9"/>
                </a:solidFill>
                <a:latin typeface="Overpass Ultra-Bold"/>
              </a:rPr>
              <a:t> de la </a:t>
            </a:r>
            <a:r>
              <a:rPr lang="en-US" sz="1699" dirty="0" err="1">
                <a:solidFill>
                  <a:srgbClr val="9078A9"/>
                </a:solidFill>
                <a:latin typeface="Overpass Ultra-Bold"/>
              </a:rPr>
              <a:t>Federación</a:t>
            </a:r>
            <a:r>
              <a:rPr lang="en-US" sz="1699" dirty="0">
                <a:solidFill>
                  <a:srgbClr val="9078A9"/>
                </a:solidFill>
                <a:latin typeface="Overpass Ultra-Bold"/>
              </a:rPr>
              <a:t> para </a:t>
            </a:r>
            <a:r>
              <a:rPr lang="en-US" sz="1699" dirty="0" err="1">
                <a:solidFill>
                  <a:srgbClr val="9078A9"/>
                </a:solidFill>
                <a:latin typeface="Overpass Ultra-Bold"/>
              </a:rPr>
              <a:t>el</a:t>
            </a:r>
            <a:r>
              <a:rPr lang="en-US" sz="1699" dirty="0">
                <a:solidFill>
                  <a:srgbClr val="9078A9"/>
                </a:solidFill>
                <a:latin typeface="Overpass Ultra-Bold"/>
              </a:rPr>
              <a:t> 2025.</a:t>
            </a:r>
          </a:p>
          <a:p>
            <a:pPr marL="0" lvl="0" indent="0" algn="just">
              <a:lnSpc>
                <a:spcPts val="2379"/>
              </a:lnSpc>
              <a:spcBef>
                <a:spcPct val="0"/>
              </a:spcBef>
            </a:pPr>
            <a:endParaRPr lang="en-US" sz="1699" dirty="0">
              <a:solidFill>
                <a:srgbClr val="9078A9"/>
              </a:solidFill>
              <a:latin typeface="Overpass Ultra-Bold"/>
            </a:endParaRPr>
          </a:p>
        </p:txBody>
      </p:sp>
      <p:sp>
        <p:nvSpPr>
          <p:cNvPr id="9" name="TextBox 9"/>
          <p:cNvSpPr txBox="1"/>
          <p:nvPr/>
        </p:nvSpPr>
        <p:spPr>
          <a:xfrm>
            <a:off x="407539" y="3716858"/>
            <a:ext cx="7903682" cy="1213944"/>
          </a:xfrm>
          <a:prstGeom prst="rect">
            <a:avLst/>
          </a:prstGeom>
        </p:spPr>
        <p:txBody>
          <a:bodyPr lIns="0" tIns="0" rIns="0" bIns="0" rtlCol="0" anchor="t">
            <a:spAutoFit/>
          </a:bodyPr>
          <a:lstStyle/>
          <a:p>
            <a:pPr marL="0" lvl="0" indent="0" algn="just">
              <a:lnSpc>
                <a:spcPts val="2379"/>
              </a:lnSpc>
              <a:spcBef>
                <a:spcPct val="0"/>
              </a:spcBef>
            </a:pPr>
            <a:r>
              <a:rPr lang="en-US" sz="1699">
                <a:solidFill>
                  <a:srgbClr val="000104"/>
                </a:solidFill>
                <a:latin typeface="Overpass"/>
              </a:rPr>
              <a:t>A. En el marco del análisis, discusión, </a:t>
            </a:r>
            <a:r>
              <a:rPr lang="en-US" sz="1699">
                <a:solidFill>
                  <a:srgbClr val="9078A9"/>
                </a:solidFill>
                <a:latin typeface="Overpass Ultra-Bold"/>
              </a:rPr>
              <a:t>se consideren $6,388,419,716 de pesos</a:t>
            </a:r>
            <a:r>
              <a:rPr lang="en-US" sz="1699">
                <a:solidFill>
                  <a:srgbClr val="000104"/>
                </a:solidFill>
                <a:latin typeface="Overpass Ultra-Bold"/>
              </a:rPr>
              <a:t> </a:t>
            </a:r>
            <a:r>
              <a:rPr lang="en-US" sz="1699">
                <a:solidFill>
                  <a:srgbClr val="9078A9"/>
                </a:solidFill>
                <a:latin typeface="Overpass Ultra-Bold"/>
              </a:rPr>
              <a:t>adicionales</a:t>
            </a:r>
            <a:r>
              <a:rPr lang="en-US" sz="1699">
                <a:solidFill>
                  <a:srgbClr val="000104"/>
                </a:solidFill>
                <a:latin typeface="Overpass Ultra-Bold"/>
              </a:rPr>
              <a:t> </a:t>
            </a:r>
            <a:r>
              <a:rPr lang="en-US" sz="1699">
                <a:solidFill>
                  <a:srgbClr val="000104"/>
                </a:solidFill>
                <a:latin typeface="Overpass"/>
              </a:rPr>
              <a:t>para la </a:t>
            </a:r>
            <a:r>
              <a:rPr lang="en-US" sz="1699">
                <a:solidFill>
                  <a:srgbClr val="9078A9"/>
                </a:solidFill>
                <a:latin typeface="Overpass Ultra-Bold"/>
              </a:rPr>
              <a:t>atención del Dolor Crónico</a:t>
            </a:r>
            <a:r>
              <a:rPr lang="en-US" sz="1699">
                <a:solidFill>
                  <a:srgbClr val="000104"/>
                </a:solidFill>
                <a:latin typeface="Overpass"/>
              </a:rPr>
              <a:t> en nuestro país, con el principal objetivo de </a:t>
            </a:r>
            <a:r>
              <a:rPr lang="en-US" sz="1699">
                <a:solidFill>
                  <a:srgbClr val="9078A9"/>
                </a:solidFill>
                <a:latin typeface="Overpass Ultra-Bold"/>
              </a:rPr>
              <a:t>brindar calidad de vida a las personas</a:t>
            </a:r>
            <a:r>
              <a:rPr lang="en-US" sz="1699">
                <a:solidFill>
                  <a:srgbClr val="000104"/>
                </a:solidFill>
                <a:latin typeface="Overpass Ultra-Bold"/>
              </a:rPr>
              <a:t> </a:t>
            </a:r>
            <a:r>
              <a:rPr lang="en-US" sz="1699">
                <a:solidFill>
                  <a:srgbClr val="000104"/>
                </a:solidFill>
                <a:latin typeface="Overpass"/>
              </a:rPr>
              <a:t>como un derecho fundamental de Derechos Humanos. </a:t>
            </a:r>
          </a:p>
        </p:txBody>
      </p:sp>
      <p:sp>
        <p:nvSpPr>
          <p:cNvPr id="10" name="TextBox 10"/>
          <p:cNvSpPr txBox="1"/>
          <p:nvPr/>
        </p:nvSpPr>
        <p:spPr>
          <a:xfrm>
            <a:off x="1181100" y="2677066"/>
            <a:ext cx="16230600" cy="623482"/>
          </a:xfrm>
          <a:prstGeom prst="rect">
            <a:avLst/>
          </a:prstGeom>
        </p:spPr>
        <p:txBody>
          <a:bodyPr lIns="0" tIns="0" rIns="0" bIns="0" rtlCol="0" anchor="t">
            <a:spAutoFit/>
          </a:bodyPr>
          <a:lstStyle/>
          <a:p>
            <a:pPr marL="0" lvl="0" indent="0" algn="just">
              <a:lnSpc>
                <a:spcPts val="2379"/>
              </a:lnSpc>
              <a:spcBef>
                <a:spcPct val="0"/>
              </a:spcBef>
            </a:pPr>
            <a:r>
              <a:rPr lang="en-US" sz="1699">
                <a:solidFill>
                  <a:srgbClr val="000104"/>
                </a:solidFill>
                <a:latin typeface="Overpass"/>
              </a:rPr>
              <a:t>ÚNICO. – La Comisión Permanente del H. Congreso de la Unión exhorta respetuosamente a la Secretaria de Hacienda y Crédito Público, así como a la Comisión de Presupuesto y Cuenta Pública de la Cámara de Diputados para que: </a:t>
            </a:r>
          </a:p>
        </p:txBody>
      </p:sp>
      <p:grpSp>
        <p:nvGrpSpPr>
          <p:cNvPr id="11" name="Group 11"/>
          <p:cNvGrpSpPr/>
          <p:nvPr/>
        </p:nvGrpSpPr>
        <p:grpSpPr>
          <a:xfrm>
            <a:off x="8642815" y="5568977"/>
            <a:ext cx="9514694" cy="2295908"/>
            <a:chOff x="0" y="0"/>
            <a:chExt cx="2505928" cy="604683"/>
          </a:xfrm>
        </p:grpSpPr>
        <p:sp>
          <p:nvSpPr>
            <p:cNvPr id="12" name="Freeform 12"/>
            <p:cNvSpPr/>
            <p:nvPr/>
          </p:nvSpPr>
          <p:spPr>
            <a:xfrm>
              <a:off x="0" y="0"/>
              <a:ext cx="2505927" cy="604683"/>
            </a:xfrm>
            <a:custGeom>
              <a:avLst/>
              <a:gdLst/>
              <a:ahLst/>
              <a:cxnLst/>
              <a:rect l="l" t="t" r="r" b="b"/>
              <a:pathLst>
                <a:path w="2505927" h="604683">
                  <a:moveTo>
                    <a:pt x="0" y="0"/>
                  </a:moveTo>
                  <a:lnTo>
                    <a:pt x="2505927" y="0"/>
                  </a:lnTo>
                  <a:lnTo>
                    <a:pt x="2505927" y="604683"/>
                  </a:lnTo>
                  <a:lnTo>
                    <a:pt x="0" y="604683"/>
                  </a:lnTo>
                  <a:close/>
                </a:path>
              </a:pathLst>
            </a:custGeom>
            <a:solidFill>
              <a:srgbClr val="000000">
                <a:alpha val="0"/>
              </a:srgbClr>
            </a:solidFill>
            <a:ln w="38100" cap="sq">
              <a:solidFill>
                <a:srgbClr val="647E6C"/>
              </a:solidFill>
              <a:prstDash val="solid"/>
              <a:miter/>
            </a:ln>
          </p:spPr>
          <p:txBody>
            <a:bodyPr/>
            <a:lstStyle/>
            <a:p>
              <a:endParaRPr lang="es-MX" dirty="0"/>
            </a:p>
          </p:txBody>
        </p:sp>
        <p:sp>
          <p:nvSpPr>
            <p:cNvPr id="13" name="TextBox 13"/>
            <p:cNvSpPr txBox="1"/>
            <p:nvPr/>
          </p:nvSpPr>
          <p:spPr>
            <a:xfrm>
              <a:off x="0" y="-38100"/>
              <a:ext cx="2505928" cy="642783"/>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73234" y="5235602"/>
            <a:ext cx="7903682" cy="2690099"/>
          </a:xfrm>
          <a:prstGeom prst="rect">
            <a:avLst/>
          </a:prstGeom>
        </p:spPr>
        <p:txBody>
          <a:bodyPr lIns="0" tIns="0" rIns="0" bIns="0" rtlCol="0" anchor="t">
            <a:spAutoFit/>
          </a:bodyPr>
          <a:lstStyle/>
          <a:p>
            <a:pPr marL="0" lvl="0" indent="0" algn="just">
              <a:lnSpc>
                <a:spcPts val="2379"/>
              </a:lnSpc>
              <a:spcBef>
                <a:spcPct val="0"/>
              </a:spcBef>
            </a:pPr>
            <a:r>
              <a:rPr lang="en-US" sz="1699">
                <a:solidFill>
                  <a:srgbClr val="000104"/>
                </a:solidFill>
                <a:latin typeface="Overpass"/>
              </a:rPr>
              <a:t>C. La Secretaria de Hacienda y Crédito Público, así como la Comisión de Presupuesto y Cuenta Pública de la Cámara de Diputados revisarán la viabilidad para establecer en el PEF del 2024 la obligación respecto al gasto que deberán ejecutar la Secretaría de Salud, el Instituto de Salud para el Bienestar, el Instituto de Seguridad y Servicios Sociales de los Trabajadores del Estado, OPD-IMSS BIENESTAR, el Instituto de Seguridad para las Fuerzas Armadas, Petróleos Mexicanos, los servicios de salud de los estados, la Comisión Coordinadora de Institutos Nacionales de Salud y los Hospitales de Alta Especialidad para la atención del Dolor Crónico.</a:t>
            </a:r>
          </a:p>
        </p:txBody>
      </p:sp>
      <p:sp>
        <p:nvSpPr>
          <p:cNvPr id="15" name="TextBox 15"/>
          <p:cNvSpPr txBox="1"/>
          <p:nvPr/>
        </p:nvSpPr>
        <p:spPr>
          <a:xfrm>
            <a:off x="1330887" y="8230500"/>
            <a:ext cx="15626227" cy="623482"/>
          </a:xfrm>
          <a:prstGeom prst="rect">
            <a:avLst/>
          </a:prstGeom>
        </p:spPr>
        <p:txBody>
          <a:bodyPr lIns="0" tIns="0" rIns="0" bIns="0" rtlCol="0" anchor="t">
            <a:spAutoFit/>
          </a:bodyPr>
          <a:lstStyle/>
          <a:p>
            <a:pPr marL="0" lvl="0" indent="0" algn="just">
              <a:lnSpc>
                <a:spcPts val="2379"/>
              </a:lnSpc>
              <a:spcBef>
                <a:spcPct val="0"/>
              </a:spcBef>
            </a:pPr>
            <a:r>
              <a:rPr lang="en-US" sz="1699">
                <a:solidFill>
                  <a:srgbClr val="000104"/>
                </a:solidFill>
                <a:latin typeface="Overpass"/>
              </a:rPr>
              <a:t>D. Las referidas Instituciones de conformidad con lo establecido por la Comisión de Presupuesto y Cuenta Pública informen semestralmente a la Secretaría de Salud y la Secretaría de Hacienda y Crédito Público, sobre la aplicación del recurso con la finalidad de que dicho gasto se refleje en la Cuenta Pública del 2024.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1675A"/>
        </a:solidFill>
        <a:effectLst/>
      </p:bgPr>
    </p:bg>
    <p:spTree>
      <p:nvGrpSpPr>
        <p:cNvPr id="1" name=""/>
        <p:cNvGrpSpPr/>
        <p:nvPr/>
      </p:nvGrpSpPr>
      <p:grpSpPr>
        <a:xfrm>
          <a:off x="0" y="0"/>
          <a:ext cx="0" cy="0"/>
          <a:chOff x="0" y="0"/>
          <a:chExt cx="0" cy="0"/>
        </a:xfrm>
      </p:grpSpPr>
      <p:grpSp>
        <p:nvGrpSpPr>
          <p:cNvPr id="2" name="Group 2"/>
          <p:cNvGrpSpPr/>
          <p:nvPr/>
        </p:nvGrpSpPr>
        <p:grpSpPr>
          <a:xfrm>
            <a:off x="-222000" y="9504966"/>
            <a:ext cx="18700082" cy="1063436"/>
            <a:chOff x="0" y="0"/>
            <a:chExt cx="4925125" cy="280082"/>
          </a:xfrm>
        </p:grpSpPr>
        <p:sp>
          <p:nvSpPr>
            <p:cNvPr id="3" name="Freeform 3"/>
            <p:cNvSpPr/>
            <p:nvPr/>
          </p:nvSpPr>
          <p:spPr>
            <a:xfrm>
              <a:off x="0" y="0"/>
              <a:ext cx="4925125" cy="280082"/>
            </a:xfrm>
            <a:custGeom>
              <a:avLst/>
              <a:gdLst/>
              <a:ahLst/>
              <a:cxnLst/>
              <a:rect l="l" t="t" r="r" b="b"/>
              <a:pathLst>
                <a:path w="4925125" h="280082">
                  <a:moveTo>
                    <a:pt x="0" y="0"/>
                  </a:moveTo>
                  <a:lnTo>
                    <a:pt x="4925125" y="0"/>
                  </a:lnTo>
                  <a:lnTo>
                    <a:pt x="4925125" y="280082"/>
                  </a:lnTo>
                  <a:lnTo>
                    <a:pt x="0" y="280082"/>
                  </a:lnTo>
                  <a:close/>
                </a:path>
              </a:pathLst>
            </a:custGeom>
            <a:solidFill>
              <a:srgbClr val="AAC1DD"/>
            </a:solidFill>
          </p:spPr>
          <p:txBody>
            <a:bodyPr/>
            <a:lstStyle/>
            <a:p>
              <a:endParaRPr lang="es-MX"/>
            </a:p>
          </p:txBody>
        </p:sp>
        <p:sp>
          <p:nvSpPr>
            <p:cNvPr id="4" name="TextBox 4"/>
            <p:cNvSpPr txBox="1"/>
            <p:nvPr/>
          </p:nvSpPr>
          <p:spPr>
            <a:xfrm>
              <a:off x="0" y="-38100"/>
              <a:ext cx="4925125" cy="31818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517999" y="10017634"/>
            <a:ext cx="16741301" cy="19050"/>
          </a:xfrm>
          <a:prstGeom prst="line">
            <a:avLst/>
          </a:prstGeom>
          <a:ln w="38100" cap="flat">
            <a:solidFill>
              <a:srgbClr val="000000"/>
            </a:solidFill>
            <a:prstDash val="solid"/>
            <a:headEnd type="none" w="sm" len="sm"/>
            <a:tailEnd type="none" w="sm" len="sm"/>
          </a:ln>
        </p:spPr>
        <p:txBody>
          <a:bodyPr/>
          <a:lstStyle/>
          <a:p>
            <a:endParaRPr lang="es-MX"/>
          </a:p>
        </p:txBody>
      </p:sp>
      <p:sp>
        <p:nvSpPr>
          <p:cNvPr id="6" name="Freeform 6"/>
          <p:cNvSpPr/>
          <p:nvPr/>
        </p:nvSpPr>
        <p:spPr>
          <a:xfrm>
            <a:off x="6914753" y="-847041"/>
            <a:ext cx="4295804" cy="2491566"/>
          </a:xfrm>
          <a:custGeom>
            <a:avLst/>
            <a:gdLst/>
            <a:ahLst/>
            <a:cxnLst/>
            <a:rect l="l" t="t" r="r" b="b"/>
            <a:pathLst>
              <a:path w="4295804" h="2491566">
                <a:moveTo>
                  <a:pt x="0" y="0"/>
                </a:moveTo>
                <a:lnTo>
                  <a:pt x="4295804" y="0"/>
                </a:lnTo>
                <a:lnTo>
                  <a:pt x="4295804" y="2491567"/>
                </a:lnTo>
                <a:lnTo>
                  <a:pt x="0" y="24915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7" name="TextBox 7"/>
          <p:cNvSpPr txBox="1"/>
          <p:nvPr/>
        </p:nvSpPr>
        <p:spPr>
          <a:xfrm>
            <a:off x="517978" y="2071399"/>
            <a:ext cx="4271513" cy="2254885"/>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FFFFFF"/>
                </a:solidFill>
                <a:latin typeface="Overpass"/>
              </a:rPr>
              <a:t>Las </a:t>
            </a:r>
            <a:r>
              <a:rPr lang="en-US" sz="1599">
                <a:solidFill>
                  <a:srgbClr val="FFFFFF"/>
                </a:solidFill>
                <a:latin typeface="Overpass Ultra-Bold"/>
              </a:rPr>
              <a:t>plantillas</a:t>
            </a:r>
            <a:r>
              <a:rPr lang="en-US" sz="1599">
                <a:solidFill>
                  <a:srgbClr val="FFFFFF"/>
                </a:solidFill>
                <a:latin typeface="Overpass"/>
              </a:rPr>
              <a:t> de los profesionales son </a:t>
            </a:r>
            <a:r>
              <a:rPr lang="en-US" sz="1599">
                <a:solidFill>
                  <a:srgbClr val="FFFFFF"/>
                </a:solidFill>
                <a:latin typeface="Overpass Ultra-Bold"/>
              </a:rPr>
              <a:t>incompletas, falta equipamento y la infraestructura es insuficiente</a:t>
            </a:r>
            <a:r>
              <a:rPr lang="en-US" sz="1599">
                <a:solidFill>
                  <a:srgbClr val="FFFFFF"/>
                </a:solidFill>
                <a:latin typeface="Overpass"/>
              </a:rPr>
              <a:t>,  en consecuencia, los pacientes son tratados de manera diferenciada según disponibilidad de espacios, equipamiento y capacidades médicas.</a:t>
            </a:r>
          </a:p>
          <a:p>
            <a:pPr algn="just">
              <a:lnSpc>
                <a:spcPts val="2239"/>
              </a:lnSpc>
            </a:pPr>
            <a:endParaRPr lang="en-US" sz="1599">
              <a:solidFill>
                <a:srgbClr val="FFFFFF"/>
              </a:solidFill>
              <a:latin typeface="Overpass"/>
            </a:endParaRPr>
          </a:p>
        </p:txBody>
      </p:sp>
      <p:sp>
        <p:nvSpPr>
          <p:cNvPr id="8" name="TextBox 8"/>
          <p:cNvSpPr txBox="1"/>
          <p:nvPr/>
        </p:nvSpPr>
        <p:spPr>
          <a:xfrm>
            <a:off x="517978" y="6978173"/>
            <a:ext cx="5684456" cy="1702435"/>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FFFFFF"/>
                </a:solidFill>
                <a:latin typeface="Overpass"/>
              </a:rPr>
              <a:t>Las evidencias aquí señaladas </a:t>
            </a:r>
            <a:r>
              <a:rPr lang="en-US" sz="1599">
                <a:solidFill>
                  <a:srgbClr val="FFFFFF"/>
                </a:solidFill>
                <a:latin typeface="Overpass Ultra-Bold"/>
              </a:rPr>
              <a:t>urgen políticas y acciones para cumplir con el objetivo 5.1.8 del PROSESA 2019-2024</a:t>
            </a:r>
            <a:r>
              <a:rPr lang="en-US" sz="1599">
                <a:solidFill>
                  <a:srgbClr val="FFFFFF"/>
                </a:solidFill>
                <a:latin typeface="Overpass"/>
              </a:rPr>
              <a:t>: “Promover los cuidados paliativos, de manera eficiente y segura, para procurar la calidad de vida y el alivio de pacientes con enfermedad avanzada y en fase terminal.”</a:t>
            </a:r>
          </a:p>
        </p:txBody>
      </p:sp>
      <p:sp>
        <p:nvSpPr>
          <p:cNvPr id="9" name="AutoShape 9"/>
          <p:cNvSpPr/>
          <p:nvPr/>
        </p:nvSpPr>
        <p:spPr>
          <a:xfrm>
            <a:off x="-1325236" y="4345334"/>
            <a:ext cx="6492240" cy="0"/>
          </a:xfrm>
          <a:prstGeom prst="line">
            <a:avLst/>
          </a:prstGeom>
          <a:ln w="57150" cap="flat">
            <a:solidFill>
              <a:srgbClr val="C5CFF3"/>
            </a:solidFill>
            <a:prstDash val="solid"/>
            <a:headEnd type="none" w="sm" len="sm"/>
            <a:tailEnd type="none" w="sm" len="sm"/>
          </a:ln>
        </p:spPr>
        <p:txBody>
          <a:bodyPr/>
          <a:lstStyle/>
          <a:p>
            <a:endParaRPr lang="es-MX"/>
          </a:p>
        </p:txBody>
      </p:sp>
      <p:sp>
        <p:nvSpPr>
          <p:cNvPr id="10" name="AutoShape 10"/>
          <p:cNvSpPr/>
          <p:nvPr/>
        </p:nvSpPr>
        <p:spPr>
          <a:xfrm>
            <a:off x="13369979" y="4288184"/>
            <a:ext cx="6492240" cy="0"/>
          </a:xfrm>
          <a:prstGeom prst="line">
            <a:avLst/>
          </a:prstGeom>
          <a:ln w="57150" cap="flat">
            <a:solidFill>
              <a:srgbClr val="C5CFF3"/>
            </a:solidFill>
            <a:prstDash val="solid"/>
            <a:headEnd type="none" w="sm" len="sm"/>
            <a:tailEnd type="none" w="sm" len="sm"/>
          </a:ln>
        </p:spPr>
        <p:txBody>
          <a:bodyPr/>
          <a:lstStyle/>
          <a:p>
            <a:endParaRPr lang="es-MX"/>
          </a:p>
        </p:txBody>
      </p:sp>
      <p:sp>
        <p:nvSpPr>
          <p:cNvPr id="11" name="AutoShape 11"/>
          <p:cNvSpPr/>
          <p:nvPr/>
        </p:nvSpPr>
        <p:spPr>
          <a:xfrm>
            <a:off x="-1858311" y="8696567"/>
            <a:ext cx="8350551" cy="28575"/>
          </a:xfrm>
          <a:prstGeom prst="line">
            <a:avLst/>
          </a:prstGeom>
          <a:ln w="57150" cap="flat">
            <a:solidFill>
              <a:srgbClr val="C5CFF3"/>
            </a:solidFill>
            <a:prstDash val="solid"/>
            <a:headEnd type="none" w="sm" len="sm"/>
            <a:tailEnd type="none" w="sm" len="sm"/>
          </a:ln>
        </p:spPr>
        <p:txBody>
          <a:bodyPr/>
          <a:lstStyle/>
          <a:p>
            <a:endParaRPr lang="es-MX"/>
          </a:p>
        </p:txBody>
      </p:sp>
      <p:sp>
        <p:nvSpPr>
          <p:cNvPr id="12" name="AutoShape 12"/>
          <p:cNvSpPr/>
          <p:nvPr/>
        </p:nvSpPr>
        <p:spPr>
          <a:xfrm>
            <a:off x="11574865" y="8782292"/>
            <a:ext cx="6492240" cy="0"/>
          </a:xfrm>
          <a:prstGeom prst="line">
            <a:avLst/>
          </a:prstGeom>
          <a:ln w="57150" cap="flat">
            <a:solidFill>
              <a:srgbClr val="C5CFF3"/>
            </a:solidFill>
            <a:prstDash val="solid"/>
            <a:headEnd type="none" w="sm" len="sm"/>
            <a:tailEnd type="none" w="sm" len="sm"/>
          </a:ln>
        </p:spPr>
        <p:txBody>
          <a:bodyPr/>
          <a:lstStyle/>
          <a:p>
            <a:endParaRPr lang="es-MX"/>
          </a:p>
        </p:txBody>
      </p:sp>
      <p:sp>
        <p:nvSpPr>
          <p:cNvPr id="13" name="Freeform 13"/>
          <p:cNvSpPr/>
          <p:nvPr/>
        </p:nvSpPr>
        <p:spPr>
          <a:xfrm>
            <a:off x="3153601" y="456296"/>
            <a:ext cx="1800260" cy="1394383"/>
          </a:xfrm>
          <a:custGeom>
            <a:avLst/>
            <a:gdLst/>
            <a:ahLst/>
            <a:cxnLst/>
            <a:rect l="l" t="t" r="r" b="b"/>
            <a:pathLst>
              <a:path w="1800260" h="1394383">
                <a:moveTo>
                  <a:pt x="0" y="0"/>
                </a:moveTo>
                <a:lnTo>
                  <a:pt x="1800260" y="0"/>
                </a:lnTo>
                <a:lnTo>
                  <a:pt x="1800260" y="1394383"/>
                </a:lnTo>
                <a:lnTo>
                  <a:pt x="0" y="1394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14" name="Freeform 14"/>
          <p:cNvSpPr/>
          <p:nvPr/>
        </p:nvSpPr>
        <p:spPr>
          <a:xfrm>
            <a:off x="451063" y="5365569"/>
            <a:ext cx="1564538" cy="1325685"/>
          </a:xfrm>
          <a:custGeom>
            <a:avLst/>
            <a:gdLst/>
            <a:ahLst/>
            <a:cxnLst/>
            <a:rect l="l" t="t" r="r" b="b"/>
            <a:pathLst>
              <a:path w="1564538" h="1325685">
                <a:moveTo>
                  <a:pt x="0" y="0"/>
                </a:moveTo>
                <a:lnTo>
                  <a:pt x="1564538" y="0"/>
                </a:lnTo>
                <a:lnTo>
                  <a:pt x="1564538" y="1325685"/>
                </a:lnTo>
                <a:lnTo>
                  <a:pt x="0" y="13256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15" name="Freeform 15"/>
          <p:cNvSpPr/>
          <p:nvPr/>
        </p:nvSpPr>
        <p:spPr>
          <a:xfrm>
            <a:off x="13506651" y="5204350"/>
            <a:ext cx="1346324" cy="1486904"/>
          </a:xfrm>
          <a:custGeom>
            <a:avLst/>
            <a:gdLst/>
            <a:ahLst/>
            <a:cxnLst/>
            <a:rect l="l" t="t" r="r" b="b"/>
            <a:pathLst>
              <a:path w="1346324" h="1486904">
                <a:moveTo>
                  <a:pt x="0" y="0"/>
                </a:moveTo>
                <a:lnTo>
                  <a:pt x="1346324" y="0"/>
                </a:lnTo>
                <a:lnTo>
                  <a:pt x="1346324" y="1486904"/>
                </a:lnTo>
                <a:lnTo>
                  <a:pt x="0" y="1486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pic>
        <p:nvPicPr>
          <p:cNvPr id="16" name="Picture 16"/>
          <p:cNvPicPr>
            <a:picLocks noChangeAspect="1"/>
          </p:cNvPicPr>
          <p:nvPr/>
        </p:nvPicPr>
        <p:blipFill>
          <a:blip r:embed="rId10"/>
          <a:stretch>
            <a:fillRect/>
          </a:stretch>
        </p:blipFill>
        <p:spPr>
          <a:xfrm>
            <a:off x="12974828" y="42057"/>
            <a:ext cx="4970872" cy="1445103"/>
          </a:xfrm>
          <a:prstGeom prst="rect">
            <a:avLst/>
          </a:prstGeom>
        </p:spPr>
      </p:pic>
      <p:sp>
        <p:nvSpPr>
          <p:cNvPr id="17" name="Freeform 17"/>
          <p:cNvSpPr/>
          <p:nvPr/>
        </p:nvSpPr>
        <p:spPr>
          <a:xfrm>
            <a:off x="9929330" y="7471158"/>
            <a:ext cx="1645536" cy="2033808"/>
          </a:xfrm>
          <a:custGeom>
            <a:avLst/>
            <a:gdLst/>
            <a:ahLst/>
            <a:cxnLst/>
            <a:rect l="l" t="t" r="r" b="b"/>
            <a:pathLst>
              <a:path w="1645536" h="2033808">
                <a:moveTo>
                  <a:pt x="0" y="0"/>
                </a:moveTo>
                <a:lnTo>
                  <a:pt x="1645535" y="0"/>
                </a:lnTo>
                <a:lnTo>
                  <a:pt x="1645535" y="2033808"/>
                </a:lnTo>
                <a:lnTo>
                  <a:pt x="0" y="20338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
        <p:nvSpPr>
          <p:cNvPr id="18" name="Freeform 18"/>
          <p:cNvSpPr/>
          <p:nvPr/>
        </p:nvSpPr>
        <p:spPr>
          <a:xfrm>
            <a:off x="6914753" y="1662848"/>
            <a:ext cx="1300331" cy="1063907"/>
          </a:xfrm>
          <a:custGeom>
            <a:avLst/>
            <a:gdLst/>
            <a:ahLst/>
            <a:cxnLst/>
            <a:rect l="l" t="t" r="r" b="b"/>
            <a:pathLst>
              <a:path w="1300331" h="1063907">
                <a:moveTo>
                  <a:pt x="0" y="0"/>
                </a:moveTo>
                <a:lnTo>
                  <a:pt x="1300330" y="0"/>
                </a:lnTo>
                <a:lnTo>
                  <a:pt x="1300330" y="1063907"/>
                </a:lnTo>
                <a:lnTo>
                  <a:pt x="0" y="10639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MX"/>
          </a:p>
        </p:txBody>
      </p:sp>
      <p:pic>
        <p:nvPicPr>
          <p:cNvPr id="19" name="Picture 19"/>
          <p:cNvPicPr>
            <a:picLocks noChangeAspect="1"/>
          </p:cNvPicPr>
          <p:nvPr/>
        </p:nvPicPr>
        <p:blipFill>
          <a:blip r:embed="rId15"/>
          <a:srcRect/>
          <a:stretch>
            <a:fillRect/>
          </a:stretch>
        </p:blipFill>
        <p:spPr>
          <a:xfrm>
            <a:off x="7254791" y="6822923"/>
            <a:ext cx="1989206" cy="1959368"/>
          </a:xfrm>
          <a:prstGeom prst="rect">
            <a:avLst/>
          </a:prstGeom>
        </p:spPr>
      </p:pic>
      <p:sp>
        <p:nvSpPr>
          <p:cNvPr id="20" name="TextBox 20"/>
          <p:cNvSpPr txBox="1"/>
          <p:nvPr/>
        </p:nvSpPr>
        <p:spPr>
          <a:xfrm>
            <a:off x="5283535" y="3165504"/>
            <a:ext cx="7558239" cy="3280560"/>
          </a:xfrm>
          <a:prstGeom prst="rect">
            <a:avLst/>
          </a:prstGeom>
        </p:spPr>
        <p:txBody>
          <a:bodyPr lIns="0" tIns="0" rIns="0" bIns="0" rtlCol="0" anchor="t">
            <a:spAutoFit/>
          </a:bodyPr>
          <a:lstStyle/>
          <a:p>
            <a:pPr marL="367029" lvl="1" indent="-183514" algn="just">
              <a:lnSpc>
                <a:spcPts val="2379"/>
              </a:lnSpc>
              <a:buFont typeface="Arial"/>
              <a:buChar char="•"/>
            </a:pPr>
            <a:r>
              <a:rPr lang="en-US" sz="1699">
                <a:solidFill>
                  <a:srgbClr val="FFFFFF"/>
                </a:solidFill>
                <a:latin typeface="Overpass Ultra-Bold"/>
              </a:rPr>
              <a:t>Actualmente se invierten $1,671</a:t>
            </a:r>
            <a:r>
              <a:rPr lang="en-US" sz="1699">
                <a:solidFill>
                  <a:srgbClr val="FFFFFF"/>
                </a:solidFill>
                <a:latin typeface="Overpass"/>
              </a:rPr>
              <a:t> millones de pesos (mdp) </a:t>
            </a:r>
            <a:r>
              <a:rPr lang="en-US" sz="1699">
                <a:solidFill>
                  <a:srgbClr val="FFFFFF"/>
                </a:solidFill>
                <a:latin typeface="Overpass Ultra-Bold"/>
              </a:rPr>
              <a:t>para el tratamiento del Grupo de Dolor Crónico</a:t>
            </a:r>
            <a:r>
              <a:rPr lang="en-US" sz="1699">
                <a:solidFill>
                  <a:srgbClr val="FFFFFF"/>
                </a:solidFill>
                <a:latin typeface="Overpass"/>
              </a:rPr>
              <a:t> sin paracetamol ni ketorolaco al 30% de la población total con este padecimiento (poco más de </a:t>
            </a:r>
            <a:r>
              <a:rPr lang="en-US" sz="1699">
                <a:solidFill>
                  <a:srgbClr val="FFFFFF"/>
                </a:solidFill>
                <a:latin typeface="Overpass Ultra-Bold"/>
              </a:rPr>
              <a:t>10.3 millones de personas)</a:t>
            </a:r>
            <a:r>
              <a:rPr lang="en-US" sz="1699">
                <a:solidFill>
                  <a:srgbClr val="FFFFFF"/>
                </a:solidFill>
                <a:latin typeface="Overpass"/>
              </a:rPr>
              <a:t>; sin embargo, ante la evidencia de que existe un mal tratamiento de los pacientes, o incluso, no son atendidos, es importante contar con un </a:t>
            </a:r>
            <a:r>
              <a:rPr lang="en-US" sz="1699">
                <a:solidFill>
                  <a:srgbClr val="FFFFFF"/>
                </a:solidFill>
                <a:latin typeface="Overpass Ultra-Bold"/>
              </a:rPr>
              <a:t>presupuesto</a:t>
            </a:r>
            <a:r>
              <a:rPr lang="en-US" sz="1699">
                <a:solidFill>
                  <a:srgbClr val="FFFFFF"/>
                </a:solidFill>
                <a:latin typeface="Overpass"/>
              </a:rPr>
              <a:t> para la adquisición de medicina del dolor en el sector público de poco más de</a:t>
            </a:r>
            <a:r>
              <a:rPr lang="en-US" sz="1699">
                <a:solidFill>
                  <a:srgbClr val="FFFFFF"/>
                </a:solidFill>
                <a:latin typeface="Overpass Ultra-Bold"/>
              </a:rPr>
              <a:t> </a:t>
            </a:r>
            <a:r>
              <a:rPr lang="en-US" sz="1699">
                <a:solidFill>
                  <a:srgbClr val="F68F34"/>
                </a:solidFill>
                <a:latin typeface="Overpass Ultra-Bold"/>
              </a:rPr>
              <a:t>$8 mil millones de pesos (mdp)</a:t>
            </a:r>
            <a:r>
              <a:rPr lang="en-US" sz="1699">
                <a:solidFill>
                  <a:srgbClr val="F68F34"/>
                </a:solidFill>
                <a:latin typeface="Overpass"/>
              </a:rPr>
              <a:t>,</a:t>
            </a:r>
            <a:r>
              <a:rPr lang="en-US" sz="1699">
                <a:solidFill>
                  <a:srgbClr val="FFFFFF"/>
                </a:solidFill>
                <a:latin typeface="Overpass"/>
              </a:rPr>
              <a:t> se sugieren </a:t>
            </a:r>
            <a:r>
              <a:rPr lang="en-US" sz="1699">
                <a:solidFill>
                  <a:srgbClr val="FFFFFF"/>
                </a:solidFill>
                <a:latin typeface="Overpass Bold"/>
              </a:rPr>
              <a:t>incrementar el gasto en al menos $6,438 millones de pesos (mdp) cada año </a:t>
            </a:r>
            <a:r>
              <a:rPr lang="en-US" sz="1699">
                <a:solidFill>
                  <a:srgbClr val="FFFFFF"/>
                </a:solidFill>
                <a:latin typeface="Overpass Ultra-Bold"/>
              </a:rPr>
              <a:t>para atender a 17.3 millones de personas</a:t>
            </a:r>
            <a:r>
              <a:rPr lang="en-US" sz="1699">
                <a:solidFill>
                  <a:srgbClr val="FFFFFF"/>
                </a:solidFill>
                <a:latin typeface="Overpass"/>
              </a:rPr>
              <a:t> (50% del total de la población objetivo) y con ello garantizar el tratamiento de 80% de la población que lo requiere. </a:t>
            </a:r>
          </a:p>
        </p:txBody>
      </p:sp>
      <p:sp>
        <p:nvSpPr>
          <p:cNvPr id="21" name="TextBox 21"/>
          <p:cNvSpPr txBox="1"/>
          <p:nvPr/>
        </p:nvSpPr>
        <p:spPr>
          <a:xfrm>
            <a:off x="7254791" y="246343"/>
            <a:ext cx="3565609" cy="577659"/>
          </a:xfrm>
          <a:prstGeom prst="rect">
            <a:avLst/>
          </a:prstGeom>
        </p:spPr>
        <p:txBody>
          <a:bodyPr wrap="square" lIns="0" tIns="0" rIns="0" bIns="0" rtlCol="0" anchor="t">
            <a:spAutoFit/>
          </a:bodyPr>
          <a:lstStyle/>
          <a:p>
            <a:pPr algn="ctr">
              <a:lnSpc>
                <a:spcPts val="4899"/>
              </a:lnSpc>
            </a:pPr>
            <a:r>
              <a:rPr lang="en-US" sz="3499" dirty="0">
                <a:solidFill>
                  <a:srgbClr val="FFFFFF"/>
                </a:solidFill>
                <a:latin typeface="Overpass Ultra-Bold"/>
              </a:rPr>
              <a:t>CONCLUSIONES</a:t>
            </a:r>
          </a:p>
        </p:txBody>
      </p:sp>
      <p:sp>
        <p:nvSpPr>
          <p:cNvPr id="22" name="TextBox 22"/>
          <p:cNvSpPr txBox="1"/>
          <p:nvPr/>
        </p:nvSpPr>
        <p:spPr>
          <a:xfrm>
            <a:off x="1233332" y="9616301"/>
            <a:ext cx="17842288" cy="252730"/>
          </a:xfrm>
          <a:prstGeom prst="rect">
            <a:avLst/>
          </a:prstGeom>
        </p:spPr>
        <p:txBody>
          <a:bodyPr lIns="0" tIns="0" rIns="0" bIns="0" rtlCol="0" anchor="t">
            <a:spAutoFit/>
          </a:bodyPr>
          <a:lstStyle/>
          <a:p>
            <a:pPr algn="just">
              <a:lnSpc>
                <a:spcPts val="1819"/>
              </a:lnSpc>
            </a:pPr>
            <a:r>
              <a:rPr lang="en-US" sz="1299">
                <a:solidFill>
                  <a:srgbClr val="000000"/>
                </a:solidFill>
                <a:latin typeface="Overpass"/>
              </a:rPr>
              <a:t>Elaborado por INEFAM©  con información de la base de datos INEFAM-SP®                                                                                                                                                                                                                                                                                                                      </a:t>
            </a:r>
            <a:r>
              <a:rPr lang="en-US" sz="1299">
                <a:solidFill>
                  <a:srgbClr val="000000"/>
                </a:solidFill>
                <a:latin typeface="Overpass Ultra-Bold"/>
              </a:rPr>
              <a:t> </a:t>
            </a:r>
          </a:p>
        </p:txBody>
      </p:sp>
      <p:sp>
        <p:nvSpPr>
          <p:cNvPr id="23" name="TextBox 23"/>
          <p:cNvSpPr txBox="1"/>
          <p:nvPr/>
        </p:nvSpPr>
        <p:spPr>
          <a:xfrm>
            <a:off x="14179813" y="9635351"/>
            <a:ext cx="1663502" cy="233680"/>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Open Sans Extra Bold"/>
              </a:rPr>
              <a:t>INFO@INEFAM.COM</a:t>
            </a:r>
          </a:p>
        </p:txBody>
      </p:sp>
      <p:sp>
        <p:nvSpPr>
          <p:cNvPr id="24" name="TextBox 24"/>
          <p:cNvSpPr txBox="1"/>
          <p:nvPr/>
        </p:nvSpPr>
        <p:spPr>
          <a:xfrm>
            <a:off x="13369979" y="2071399"/>
            <a:ext cx="4180569" cy="1702435"/>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FFFFFF"/>
                </a:solidFill>
                <a:latin typeface="Overpass"/>
              </a:rPr>
              <a:t>Las </a:t>
            </a:r>
            <a:r>
              <a:rPr lang="en-US" sz="1599">
                <a:solidFill>
                  <a:srgbClr val="FFFFFF"/>
                </a:solidFill>
                <a:latin typeface="Overpass Ultra-Bold"/>
              </a:rPr>
              <a:t>unidades médicas urbanas concentran la mayor parte de los consumos</a:t>
            </a:r>
            <a:r>
              <a:rPr lang="en-US" sz="1599">
                <a:solidFill>
                  <a:srgbClr val="FFFFFF"/>
                </a:solidFill>
                <a:latin typeface="Overpass"/>
              </a:rPr>
              <a:t>, por lo que sigue siendo inequitativa la atención en unidades no urbanas para los pacientes que deben ser atendidos.</a:t>
            </a:r>
          </a:p>
        </p:txBody>
      </p:sp>
      <p:sp>
        <p:nvSpPr>
          <p:cNvPr id="25" name="TextBox 25"/>
          <p:cNvSpPr txBox="1"/>
          <p:nvPr/>
        </p:nvSpPr>
        <p:spPr>
          <a:xfrm>
            <a:off x="11847003" y="6717907"/>
            <a:ext cx="6013461" cy="1978660"/>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FFFFFF"/>
                </a:solidFill>
                <a:latin typeface="Overpass"/>
              </a:rPr>
              <a:t>Algunos </a:t>
            </a:r>
            <a:r>
              <a:rPr lang="en-US" sz="1599">
                <a:solidFill>
                  <a:srgbClr val="FFFFFF"/>
                </a:solidFill>
                <a:latin typeface="Overpass Ultra-Bold"/>
              </a:rPr>
              <a:t>obstáculos</a:t>
            </a:r>
            <a:r>
              <a:rPr lang="en-US" sz="1599">
                <a:solidFill>
                  <a:srgbClr val="FFFFFF"/>
                </a:solidFill>
                <a:latin typeface="Overpass"/>
              </a:rPr>
              <a:t> para la asistencia paliativa: Son el </a:t>
            </a:r>
            <a:r>
              <a:rPr lang="en-US" sz="1599">
                <a:solidFill>
                  <a:srgbClr val="FFFFFF"/>
                </a:solidFill>
                <a:latin typeface="Overpass Ultra-Bold"/>
              </a:rPr>
              <a:t>desconocimiento </a:t>
            </a:r>
            <a:r>
              <a:rPr lang="en-US" sz="1599">
                <a:solidFill>
                  <a:srgbClr val="FFFFFF"/>
                </a:solidFill>
                <a:latin typeface="Overpass"/>
              </a:rPr>
              <a:t>entre los planificadores de políticas, los profesionales de la salud y el público, del </a:t>
            </a:r>
            <a:r>
              <a:rPr lang="en-US" sz="1599">
                <a:solidFill>
                  <a:srgbClr val="FFFFFF"/>
                </a:solidFill>
                <a:latin typeface="Overpass Ultra-Bold"/>
              </a:rPr>
              <a:t>concepto de asistencia paliativa y los beneficios</a:t>
            </a:r>
            <a:r>
              <a:rPr lang="en-US" sz="1599">
                <a:solidFill>
                  <a:srgbClr val="FFFFFF"/>
                </a:solidFill>
                <a:latin typeface="Overpass"/>
              </a:rPr>
              <a:t>, obstáculos culturales y sociales, </a:t>
            </a:r>
            <a:r>
              <a:rPr lang="en-US" sz="1599">
                <a:solidFill>
                  <a:srgbClr val="FFFFFF"/>
                </a:solidFill>
                <a:latin typeface="Overpass Ultra-Bold"/>
              </a:rPr>
              <a:t>errores de concepto</a:t>
            </a:r>
            <a:r>
              <a:rPr lang="en-US" sz="1599">
                <a:solidFill>
                  <a:srgbClr val="FFFFFF"/>
                </a:solidFill>
                <a:latin typeface="Overpass"/>
              </a:rPr>
              <a:t> sobre la asistencia paliativa y sobre un mejor acceso a los analgésicos opioides determinará un aumento de la toxicomanía.</a:t>
            </a:r>
          </a:p>
        </p:txBody>
      </p:sp>
      <p:sp>
        <p:nvSpPr>
          <p:cNvPr id="26" name="TextBox 26"/>
          <p:cNvSpPr txBox="1"/>
          <p:nvPr/>
        </p:nvSpPr>
        <p:spPr>
          <a:xfrm>
            <a:off x="15412889" y="5731195"/>
            <a:ext cx="1769864" cy="413385"/>
          </a:xfrm>
          <a:prstGeom prst="rect">
            <a:avLst/>
          </a:prstGeom>
        </p:spPr>
        <p:txBody>
          <a:bodyPr lIns="0" tIns="0" rIns="0" bIns="0" rtlCol="0" anchor="t">
            <a:spAutoFit/>
          </a:bodyPr>
          <a:lstStyle/>
          <a:p>
            <a:pPr algn="ctr">
              <a:lnSpc>
                <a:spcPts val="2940"/>
              </a:lnSpc>
            </a:pPr>
            <a:r>
              <a:rPr lang="en-US" sz="2100">
                <a:solidFill>
                  <a:srgbClr val="C5DED8"/>
                </a:solidFill>
                <a:latin typeface="Overpass Ultra-Bold"/>
              </a:rPr>
              <a:t>OBSTÁCULOS</a:t>
            </a:r>
          </a:p>
        </p:txBody>
      </p:sp>
      <p:sp>
        <p:nvSpPr>
          <p:cNvPr id="27" name="TextBox 27"/>
          <p:cNvSpPr txBox="1"/>
          <p:nvPr/>
        </p:nvSpPr>
        <p:spPr>
          <a:xfrm>
            <a:off x="13060062" y="1360705"/>
            <a:ext cx="4800402" cy="413385"/>
          </a:xfrm>
          <a:prstGeom prst="rect">
            <a:avLst/>
          </a:prstGeom>
        </p:spPr>
        <p:txBody>
          <a:bodyPr lIns="0" tIns="0" rIns="0" bIns="0" rtlCol="0" anchor="t">
            <a:spAutoFit/>
          </a:bodyPr>
          <a:lstStyle/>
          <a:p>
            <a:pPr algn="ctr">
              <a:lnSpc>
                <a:spcPts val="2940"/>
              </a:lnSpc>
            </a:pPr>
            <a:r>
              <a:rPr lang="en-US" sz="2100">
                <a:solidFill>
                  <a:srgbClr val="C5DED8"/>
                </a:solidFill>
                <a:latin typeface="Overpass Ultra-Bold"/>
              </a:rPr>
              <a:t>ALTA CONCENTRACIÓN GEOGRÁFICA</a:t>
            </a:r>
          </a:p>
        </p:txBody>
      </p:sp>
      <p:sp>
        <p:nvSpPr>
          <p:cNvPr id="28" name="TextBox 28"/>
          <p:cNvSpPr txBox="1"/>
          <p:nvPr/>
        </p:nvSpPr>
        <p:spPr>
          <a:xfrm>
            <a:off x="8714498" y="2099551"/>
            <a:ext cx="1922959" cy="413385"/>
          </a:xfrm>
          <a:prstGeom prst="rect">
            <a:avLst/>
          </a:prstGeom>
        </p:spPr>
        <p:txBody>
          <a:bodyPr lIns="0" tIns="0" rIns="0" bIns="0" rtlCol="0" anchor="t">
            <a:spAutoFit/>
          </a:bodyPr>
          <a:lstStyle/>
          <a:p>
            <a:pPr algn="ctr">
              <a:lnSpc>
                <a:spcPts val="2940"/>
              </a:lnSpc>
            </a:pPr>
            <a:r>
              <a:rPr lang="en-US" sz="2100">
                <a:solidFill>
                  <a:srgbClr val="C5DED8"/>
                </a:solidFill>
                <a:latin typeface="Overpass Ultra-Bold"/>
              </a:rPr>
              <a:t>PRESUPUESTO</a:t>
            </a:r>
          </a:p>
        </p:txBody>
      </p:sp>
      <p:sp>
        <p:nvSpPr>
          <p:cNvPr id="29" name="TextBox 29"/>
          <p:cNvSpPr txBox="1"/>
          <p:nvPr/>
        </p:nvSpPr>
        <p:spPr>
          <a:xfrm>
            <a:off x="404048" y="1366549"/>
            <a:ext cx="2576413" cy="413385"/>
          </a:xfrm>
          <a:prstGeom prst="rect">
            <a:avLst/>
          </a:prstGeom>
        </p:spPr>
        <p:txBody>
          <a:bodyPr lIns="0" tIns="0" rIns="0" bIns="0" rtlCol="0" anchor="t">
            <a:spAutoFit/>
          </a:bodyPr>
          <a:lstStyle/>
          <a:p>
            <a:pPr algn="ctr">
              <a:lnSpc>
                <a:spcPts val="2940"/>
              </a:lnSpc>
            </a:pPr>
            <a:r>
              <a:rPr lang="en-US" sz="2100">
                <a:solidFill>
                  <a:srgbClr val="C5DED8"/>
                </a:solidFill>
                <a:latin typeface="Overpass Ultra-Bold"/>
              </a:rPr>
              <a:t>INFRAESTRUCTURA</a:t>
            </a:r>
          </a:p>
        </p:txBody>
      </p:sp>
      <p:sp>
        <p:nvSpPr>
          <p:cNvPr id="30" name="TextBox 30"/>
          <p:cNvSpPr txBox="1"/>
          <p:nvPr/>
        </p:nvSpPr>
        <p:spPr>
          <a:xfrm>
            <a:off x="2995642" y="6049330"/>
            <a:ext cx="1239143" cy="413385"/>
          </a:xfrm>
          <a:prstGeom prst="rect">
            <a:avLst/>
          </a:prstGeom>
        </p:spPr>
        <p:txBody>
          <a:bodyPr lIns="0" tIns="0" rIns="0" bIns="0" rtlCol="0" anchor="t">
            <a:spAutoFit/>
          </a:bodyPr>
          <a:lstStyle/>
          <a:p>
            <a:pPr algn="ctr">
              <a:lnSpc>
                <a:spcPts val="2940"/>
              </a:lnSpc>
            </a:pPr>
            <a:r>
              <a:rPr lang="en-US" sz="2100">
                <a:solidFill>
                  <a:srgbClr val="C5DED8"/>
                </a:solidFill>
                <a:latin typeface="Overpass Ultra-Bold"/>
              </a:rPr>
              <a:t>PROSESA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A1111"/>
        </a:solidFill>
        <a:effectLst/>
      </p:bgPr>
    </p:bg>
    <p:spTree>
      <p:nvGrpSpPr>
        <p:cNvPr id="1" name=""/>
        <p:cNvGrpSpPr/>
        <p:nvPr/>
      </p:nvGrpSpPr>
      <p:grpSpPr>
        <a:xfrm>
          <a:off x="0" y="0"/>
          <a:ext cx="0" cy="0"/>
          <a:chOff x="0" y="0"/>
          <a:chExt cx="0" cy="0"/>
        </a:xfrm>
      </p:grpSpPr>
      <p:grpSp>
        <p:nvGrpSpPr>
          <p:cNvPr id="2" name="Group 2"/>
          <p:cNvGrpSpPr/>
          <p:nvPr/>
        </p:nvGrpSpPr>
        <p:grpSpPr>
          <a:xfrm>
            <a:off x="-244929" y="9258300"/>
            <a:ext cx="19116546" cy="1247243"/>
            <a:chOff x="0" y="0"/>
            <a:chExt cx="5034810" cy="328492"/>
          </a:xfrm>
        </p:grpSpPr>
        <p:sp>
          <p:nvSpPr>
            <p:cNvPr id="3" name="Freeform 3"/>
            <p:cNvSpPr/>
            <p:nvPr/>
          </p:nvSpPr>
          <p:spPr>
            <a:xfrm>
              <a:off x="0" y="0"/>
              <a:ext cx="5034811" cy="328492"/>
            </a:xfrm>
            <a:custGeom>
              <a:avLst/>
              <a:gdLst/>
              <a:ahLst/>
              <a:cxnLst/>
              <a:rect l="l" t="t" r="r" b="b"/>
              <a:pathLst>
                <a:path w="5034811" h="328492">
                  <a:moveTo>
                    <a:pt x="20654" y="0"/>
                  </a:moveTo>
                  <a:lnTo>
                    <a:pt x="5014156" y="0"/>
                  </a:lnTo>
                  <a:cubicBezTo>
                    <a:pt x="5019634" y="0"/>
                    <a:pt x="5024887" y="2176"/>
                    <a:pt x="5028761" y="6049"/>
                  </a:cubicBezTo>
                  <a:cubicBezTo>
                    <a:pt x="5032634" y="9923"/>
                    <a:pt x="5034811" y="15176"/>
                    <a:pt x="5034811" y="20654"/>
                  </a:cubicBezTo>
                  <a:lnTo>
                    <a:pt x="5034811" y="307838"/>
                  </a:lnTo>
                  <a:cubicBezTo>
                    <a:pt x="5034811" y="313316"/>
                    <a:pt x="5032634" y="318569"/>
                    <a:pt x="5028761" y="322443"/>
                  </a:cubicBezTo>
                  <a:cubicBezTo>
                    <a:pt x="5024887" y="326316"/>
                    <a:pt x="5019634" y="328492"/>
                    <a:pt x="5014156" y="328492"/>
                  </a:cubicBezTo>
                  <a:lnTo>
                    <a:pt x="20654" y="328492"/>
                  </a:lnTo>
                  <a:cubicBezTo>
                    <a:pt x="15176" y="328492"/>
                    <a:pt x="9923" y="326316"/>
                    <a:pt x="6049" y="322443"/>
                  </a:cubicBezTo>
                  <a:cubicBezTo>
                    <a:pt x="2176" y="318569"/>
                    <a:pt x="0" y="313316"/>
                    <a:pt x="0" y="307838"/>
                  </a:cubicBezTo>
                  <a:lnTo>
                    <a:pt x="0" y="20654"/>
                  </a:lnTo>
                  <a:cubicBezTo>
                    <a:pt x="0" y="15176"/>
                    <a:pt x="2176" y="9923"/>
                    <a:pt x="6049" y="6049"/>
                  </a:cubicBezTo>
                  <a:cubicBezTo>
                    <a:pt x="9923" y="2176"/>
                    <a:pt x="15176" y="0"/>
                    <a:pt x="20654" y="0"/>
                  </a:cubicBezTo>
                  <a:close/>
                </a:path>
              </a:pathLst>
            </a:custGeom>
            <a:solidFill>
              <a:srgbClr val="DCDFD8"/>
            </a:solidFill>
          </p:spPr>
          <p:txBody>
            <a:bodyPr/>
            <a:lstStyle/>
            <a:p>
              <a:endParaRPr lang="es-MX"/>
            </a:p>
          </p:txBody>
        </p:sp>
        <p:sp>
          <p:nvSpPr>
            <p:cNvPr id="4" name="TextBox 4"/>
            <p:cNvSpPr txBox="1"/>
            <p:nvPr/>
          </p:nvSpPr>
          <p:spPr>
            <a:xfrm>
              <a:off x="0" y="-38100"/>
              <a:ext cx="5034810" cy="36659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44033" y="1565159"/>
            <a:ext cx="5587805" cy="5662977"/>
          </a:xfrm>
          <a:custGeom>
            <a:avLst/>
            <a:gdLst/>
            <a:ahLst/>
            <a:cxnLst/>
            <a:rect l="l" t="t" r="r" b="b"/>
            <a:pathLst>
              <a:path w="5587805" h="5662977">
                <a:moveTo>
                  <a:pt x="0" y="0"/>
                </a:moveTo>
                <a:lnTo>
                  <a:pt x="5587805" y="0"/>
                </a:lnTo>
                <a:lnTo>
                  <a:pt x="5587805" y="5662977"/>
                </a:lnTo>
                <a:lnTo>
                  <a:pt x="0" y="5662977"/>
                </a:lnTo>
                <a:lnTo>
                  <a:pt x="0" y="0"/>
                </a:lnTo>
                <a:close/>
              </a:path>
            </a:pathLst>
          </a:custGeom>
          <a:blipFill>
            <a:blip r:embed="rId2"/>
            <a:stretch>
              <a:fillRect/>
            </a:stretch>
          </a:blipFill>
        </p:spPr>
        <p:txBody>
          <a:bodyPr/>
          <a:lstStyle/>
          <a:p>
            <a:endParaRPr lang="es-MX"/>
          </a:p>
        </p:txBody>
      </p:sp>
      <p:grpSp>
        <p:nvGrpSpPr>
          <p:cNvPr id="6" name="Group 6"/>
          <p:cNvGrpSpPr/>
          <p:nvPr/>
        </p:nvGrpSpPr>
        <p:grpSpPr>
          <a:xfrm>
            <a:off x="8695035" y="553675"/>
            <a:ext cx="8108021" cy="5297307"/>
            <a:chOff x="0" y="0"/>
            <a:chExt cx="2174873" cy="1420935"/>
          </a:xfrm>
        </p:grpSpPr>
        <p:sp>
          <p:nvSpPr>
            <p:cNvPr id="7" name="Freeform 7"/>
            <p:cNvSpPr/>
            <p:nvPr/>
          </p:nvSpPr>
          <p:spPr>
            <a:xfrm>
              <a:off x="0" y="0"/>
              <a:ext cx="2174873" cy="1420935"/>
            </a:xfrm>
            <a:custGeom>
              <a:avLst/>
              <a:gdLst/>
              <a:ahLst/>
              <a:cxnLst/>
              <a:rect l="l" t="t" r="r" b="b"/>
              <a:pathLst>
                <a:path w="2174873" h="1420935">
                  <a:moveTo>
                    <a:pt x="0" y="0"/>
                  </a:moveTo>
                  <a:lnTo>
                    <a:pt x="2174873" y="0"/>
                  </a:lnTo>
                  <a:lnTo>
                    <a:pt x="2174873" y="1420935"/>
                  </a:lnTo>
                  <a:lnTo>
                    <a:pt x="0" y="1420935"/>
                  </a:lnTo>
                  <a:close/>
                </a:path>
              </a:pathLst>
            </a:custGeom>
            <a:solidFill>
              <a:srgbClr val="FFFFFF"/>
            </a:solidFill>
          </p:spPr>
          <p:txBody>
            <a:bodyPr/>
            <a:lstStyle/>
            <a:p>
              <a:endParaRPr lang="es-MX"/>
            </a:p>
          </p:txBody>
        </p:sp>
        <p:sp>
          <p:nvSpPr>
            <p:cNvPr id="8" name="TextBox 8"/>
            <p:cNvSpPr txBox="1"/>
            <p:nvPr/>
          </p:nvSpPr>
          <p:spPr>
            <a:xfrm>
              <a:off x="0" y="-38100"/>
              <a:ext cx="2174873" cy="145903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8867821" y="651119"/>
            <a:ext cx="7762449" cy="5102419"/>
          </a:xfrm>
          <a:custGeom>
            <a:avLst/>
            <a:gdLst/>
            <a:ahLst/>
            <a:cxnLst/>
            <a:rect l="l" t="t" r="r" b="b"/>
            <a:pathLst>
              <a:path w="7762449" h="5102419">
                <a:moveTo>
                  <a:pt x="0" y="0"/>
                </a:moveTo>
                <a:lnTo>
                  <a:pt x="7762448" y="0"/>
                </a:lnTo>
                <a:lnTo>
                  <a:pt x="7762448" y="5102419"/>
                </a:lnTo>
                <a:lnTo>
                  <a:pt x="0" y="5102419"/>
                </a:lnTo>
                <a:lnTo>
                  <a:pt x="0" y="0"/>
                </a:lnTo>
                <a:close/>
              </a:path>
            </a:pathLst>
          </a:custGeom>
          <a:blipFill>
            <a:blip r:embed="rId3"/>
            <a:stretch>
              <a:fillRect/>
            </a:stretch>
          </a:blipFill>
        </p:spPr>
        <p:txBody>
          <a:bodyPr/>
          <a:lstStyle/>
          <a:p>
            <a:endParaRPr lang="es-MX"/>
          </a:p>
        </p:txBody>
      </p:sp>
      <p:sp>
        <p:nvSpPr>
          <p:cNvPr id="10" name="TextBox 10"/>
          <p:cNvSpPr txBox="1"/>
          <p:nvPr/>
        </p:nvSpPr>
        <p:spPr>
          <a:xfrm>
            <a:off x="7705453" y="6130498"/>
            <a:ext cx="10087184" cy="2717673"/>
          </a:xfrm>
          <a:prstGeom prst="rect">
            <a:avLst/>
          </a:prstGeom>
        </p:spPr>
        <p:txBody>
          <a:bodyPr lIns="0" tIns="0" rIns="0" bIns="0" rtlCol="0" anchor="t">
            <a:spAutoFit/>
          </a:bodyPr>
          <a:lstStyle/>
          <a:p>
            <a:pPr algn="ctr">
              <a:lnSpc>
                <a:spcPts val="2646"/>
              </a:lnSpc>
            </a:pPr>
            <a:r>
              <a:rPr lang="en-US" sz="2100">
                <a:solidFill>
                  <a:srgbClr val="FFFFFF"/>
                </a:solidFill>
                <a:latin typeface="Overpass"/>
              </a:rPr>
              <a:t>info@inefam.com</a:t>
            </a:r>
          </a:p>
          <a:p>
            <a:pPr algn="ctr">
              <a:lnSpc>
                <a:spcPts val="2646"/>
              </a:lnSpc>
            </a:pPr>
            <a:r>
              <a:rPr lang="en-US" sz="2100">
                <a:solidFill>
                  <a:srgbClr val="FFFFFF"/>
                </a:solidFill>
                <a:latin typeface="Overpass"/>
              </a:rPr>
              <a:t>www.inefam.com</a:t>
            </a:r>
          </a:p>
          <a:p>
            <a:pPr algn="ctr">
              <a:lnSpc>
                <a:spcPts val="2646"/>
              </a:lnSpc>
            </a:pPr>
            <a:endParaRPr lang="en-US" sz="2100">
              <a:solidFill>
                <a:srgbClr val="FFFFFF"/>
              </a:solidFill>
              <a:latin typeface="Overpass"/>
            </a:endParaRPr>
          </a:p>
          <a:p>
            <a:pPr algn="ctr">
              <a:lnSpc>
                <a:spcPts val="2646"/>
              </a:lnSpc>
            </a:pPr>
            <a:r>
              <a:rPr lang="en-US" sz="2100">
                <a:solidFill>
                  <a:srgbClr val="FFFFFF"/>
                </a:solidFill>
                <a:latin typeface="Overpass"/>
              </a:rPr>
              <a:t>Facebook.com/inefam.brasil</a:t>
            </a:r>
          </a:p>
          <a:p>
            <a:pPr algn="ctr">
              <a:lnSpc>
                <a:spcPts val="2646"/>
              </a:lnSpc>
            </a:pPr>
            <a:endParaRPr lang="en-US" sz="2100">
              <a:solidFill>
                <a:srgbClr val="FFFFFF"/>
              </a:solidFill>
              <a:latin typeface="Overpass"/>
            </a:endParaRPr>
          </a:p>
          <a:p>
            <a:pPr algn="ctr">
              <a:lnSpc>
                <a:spcPts val="2646"/>
              </a:lnSpc>
            </a:pPr>
            <a:r>
              <a:rPr lang="en-US" sz="2100">
                <a:solidFill>
                  <a:srgbClr val="FFFFFF"/>
                </a:solidFill>
                <a:latin typeface="Overpass"/>
              </a:rPr>
              <a:t>Linkedin.com/company/inefam</a:t>
            </a:r>
          </a:p>
          <a:p>
            <a:pPr algn="ctr">
              <a:lnSpc>
                <a:spcPts val="2646"/>
              </a:lnSpc>
            </a:pPr>
            <a:endParaRPr lang="en-US" sz="2100">
              <a:solidFill>
                <a:srgbClr val="FFFFFF"/>
              </a:solidFill>
              <a:latin typeface="Overpass"/>
            </a:endParaRPr>
          </a:p>
          <a:p>
            <a:pPr marL="0" lvl="0" indent="0" algn="ctr">
              <a:lnSpc>
                <a:spcPts val="2646"/>
              </a:lnSpc>
              <a:spcBef>
                <a:spcPct val="0"/>
              </a:spcBef>
            </a:pPr>
            <a:r>
              <a:rPr lang="en-US" sz="2100">
                <a:solidFill>
                  <a:srgbClr val="FFFFFF"/>
                </a:solidFill>
                <a:latin typeface="Overpass"/>
              </a:rPr>
              <a:t>@inefam2020</a:t>
            </a:r>
          </a:p>
        </p:txBody>
      </p:sp>
      <p:grpSp>
        <p:nvGrpSpPr>
          <p:cNvPr id="11" name="Group 11"/>
          <p:cNvGrpSpPr>
            <a:grpSpLocks noChangeAspect="1"/>
          </p:cNvGrpSpPr>
          <p:nvPr/>
        </p:nvGrpSpPr>
        <p:grpSpPr>
          <a:xfrm>
            <a:off x="10406992" y="7118680"/>
            <a:ext cx="294537" cy="294535"/>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txBody>
            <a:bodyPr/>
            <a:lstStyle/>
            <a:p>
              <a:endParaRPr lang="es-MX"/>
            </a:p>
          </p:txBody>
        </p:sp>
      </p:grpSp>
      <p:sp>
        <p:nvSpPr>
          <p:cNvPr id="13" name="Freeform 13"/>
          <p:cNvSpPr/>
          <p:nvPr/>
        </p:nvSpPr>
        <p:spPr>
          <a:xfrm>
            <a:off x="10406992" y="7781627"/>
            <a:ext cx="280598" cy="280598"/>
          </a:xfrm>
          <a:custGeom>
            <a:avLst/>
            <a:gdLst/>
            <a:ahLst/>
            <a:cxnLst/>
            <a:rect l="l" t="t" r="r" b="b"/>
            <a:pathLst>
              <a:path w="280598" h="280598">
                <a:moveTo>
                  <a:pt x="0" y="0"/>
                </a:moveTo>
                <a:lnTo>
                  <a:pt x="280598" y="0"/>
                </a:lnTo>
                <a:lnTo>
                  <a:pt x="280598" y="280598"/>
                </a:lnTo>
                <a:lnTo>
                  <a:pt x="0" y="280598"/>
                </a:lnTo>
                <a:lnTo>
                  <a:pt x="0" y="0"/>
                </a:lnTo>
                <a:close/>
              </a:path>
            </a:pathLst>
          </a:custGeom>
          <a:blipFill>
            <a:blip r:embed="rId5"/>
            <a:stretch>
              <a:fillRect/>
            </a:stretch>
          </a:blipFill>
        </p:spPr>
        <p:txBody>
          <a:bodyPr/>
          <a:lstStyle/>
          <a:p>
            <a:endParaRPr lang="es-MX"/>
          </a:p>
        </p:txBody>
      </p:sp>
      <p:sp>
        <p:nvSpPr>
          <p:cNvPr id="14" name="Freeform 14"/>
          <p:cNvSpPr/>
          <p:nvPr/>
        </p:nvSpPr>
        <p:spPr>
          <a:xfrm>
            <a:off x="11123490" y="8596323"/>
            <a:ext cx="447613" cy="251847"/>
          </a:xfrm>
          <a:custGeom>
            <a:avLst/>
            <a:gdLst/>
            <a:ahLst/>
            <a:cxnLst/>
            <a:rect l="l" t="t" r="r" b="b"/>
            <a:pathLst>
              <a:path w="447613" h="251847">
                <a:moveTo>
                  <a:pt x="0" y="0"/>
                </a:moveTo>
                <a:lnTo>
                  <a:pt x="447613" y="0"/>
                </a:lnTo>
                <a:lnTo>
                  <a:pt x="447613" y="251847"/>
                </a:lnTo>
                <a:lnTo>
                  <a:pt x="0" y="251847"/>
                </a:lnTo>
                <a:lnTo>
                  <a:pt x="0" y="0"/>
                </a:lnTo>
                <a:close/>
              </a:path>
            </a:pathLst>
          </a:custGeom>
          <a:blipFill>
            <a:blip r:embed="rId6"/>
            <a:stretch>
              <a:fillRect/>
            </a:stretch>
          </a:blipFill>
        </p:spPr>
        <p:txBody>
          <a:bodyPr/>
          <a:lstStyle/>
          <a:p>
            <a:endParaRPr lang="es-MX"/>
          </a:p>
        </p:txBody>
      </p:sp>
      <p:sp>
        <p:nvSpPr>
          <p:cNvPr id="15" name="TextBox 15"/>
          <p:cNvSpPr txBox="1"/>
          <p:nvPr/>
        </p:nvSpPr>
        <p:spPr>
          <a:xfrm>
            <a:off x="-4133167" y="9560101"/>
            <a:ext cx="25972631" cy="671466"/>
          </a:xfrm>
          <a:prstGeom prst="rect">
            <a:avLst/>
          </a:prstGeom>
        </p:spPr>
        <p:txBody>
          <a:bodyPr lIns="0" tIns="0" rIns="0" bIns="0" rtlCol="0" anchor="t">
            <a:spAutoFit/>
          </a:bodyPr>
          <a:lstStyle/>
          <a:p>
            <a:pPr algn="ctr">
              <a:lnSpc>
                <a:spcPts val="2716"/>
              </a:lnSpc>
            </a:pPr>
            <a:r>
              <a:rPr lang="en-US" sz="2156" b="1" dirty="0">
                <a:solidFill>
                  <a:srgbClr val="404E50"/>
                </a:solidFill>
                <a:latin typeface="Overpass Ultra-Bold"/>
              </a:rPr>
              <a:t>CO</a:t>
            </a:r>
            <a:r>
              <a:rPr lang="en-US" sz="2156" b="1" dirty="0">
                <a:solidFill>
                  <a:srgbClr val="404E50"/>
                </a:solidFill>
                <a:latin typeface="Overpass Bold"/>
              </a:rPr>
              <a:t>PYRIGHT © DERECHOS RESERVADOS</a:t>
            </a:r>
            <a:r>
              <a:rPr lang="en-US" sz="2156" b="1" dirty="0">
                <a:solidFill>
                  <a:srgbClr val="404E50"/>
                </a:solidFill>
                <a:latin typeface="Overpass"/>
              </a:rPr>
              <a:t>​                                                                                                                            </a:t>
            </a:r>
            <a:r>
              <a:rPr lang="en-US" sz="2156" b="1" dirty="0">
                <a:solidFill>
                  <a:srgbClr val="404E50"/>
                </a:solidFill>
                <a:latin typeface="Overpass Bold"/>
              </a:rPr>
              <a:t>INFO@INEFAM.COM</a:t>
            </a:r>
            <a:r>
              <a:rPr lang="en-US" sz="2156" b="1" dirty="0">
                <a:solidFill>
                  <a:srgbClr val="404E50"/>
                </a:solidFill>
                <a:latin typeface="Overpass"/>
              </a:rPr>
              <a:t>​</a:t>
            </a:r>
          </a:p>
          <a:p>
            <a:pPr marL="0" lvl="0" indent="0" algn="ctr">
              <a:lnSpc>
                <a:spcPts val="2716"/>
              </a:lnSpc>
              <a:spcBef>
                <a:spcPct val="0"/>
              </a:spcBef>
            </a:pPr>
            <a:endParaRPr lang="en-US" sz="2156" dirty="0">
              <a:solidFill>
                <a:srgbClr val="404E50"/>
              </a:solidFill>
              <a:latin typeface="Overpas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98793"/>
        </a:solidFill>
        <a:effectLst/>
      </p:bgPr>
    </p:bg>
    <p:spTree>
      <p:nvGrpSpPr>
        <p:cNvPr id="1" name=""/>
        <p:cNvGrpSpPr/>
        <p:nvPr/>
      </p:nvGrpSpPr>
      <p:grpSpPr>
        <a:xfrm>
          <a:off x="0" y="0"/>
          <a:ext cx="0" cy="0"/>
          <a:chOff x="0" y="0"/>
          <a:chExt cx="0" cy="0"/>
        </a:xfrm>
      </p:grpSpPr>
      <p:sp>
        <p:nvSpPr>
          <p:cNvPr id="2" name="Freeform 2"/>
          <p:cNvSpPr/>
          <p:nvPr/>
        </p:nvSpPr>
        <p:spPr>
          <a:xfrm rot="2622596">
            <a:off x="17506347" y="6530277"/>
            <a:ext cx="1000699" cy="1116399"/>
          </a:xfrm>
          <a:custGeom>
            <a:avLst/>
            <a:gdLst/>
            <a:ahLst/>
            <a:cxnLst/>
            <a:rect l="l" t="t" r="r" b="b"/>
            <a:pathLst>
              <a:path w="1000699" h="1116399">
                <a:moveTo>
                  <a:pt x="0" y="0"/>
                </a:moveTo>
                <a:lnTo>
                  <a:pt x="1000699" y="0"/>
                </a:lnTo>
                <a:lnTo>
                  <a:pt x="1000699" y="1116398"/>
                </a:lnTo>
                <a:lnTo>
                  <a:pt x="0" y="1116398"/>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s-MX"/>
          </a:p>
        </p:txBody>
      </p:sp>
      <p:grpSp>
        <p:nvGrpSpPr>
          <p:cNvPr id="3" name="Group 3"/>
          <p:cNvGrpSpPr/>
          <p:nvPr/>
        </p:nvGrpSpPr>
        <p:grpSpPr>
          <a:xfrm>
            <a:off x="9515475" y="9559744"/>
            <a:ext cx="9110831" cy="1147023"/>
            <a:chOff x="0" y="0"/>
            <a:chExt cx="2399560" cy="302097"/>
          </a:xfrm>
        </p:grpSpPr>
        <p:sp>
          <p:nvSpPr>
            <p:cNvPr id="4" name="Freeform 4"/>
            <p:cNvSpPr/>
            <p:nvPr/>
          </p:nvSpPr>
          <p:spPr>
            <a:xfrm>
              <a:off x="0" y="0"/>
              <a:ext cx="2399561" cy="302097"/>
            </a:xfrm>
            <a:custGeom>
              <a:avLst/>
              <a:gdLst/>
              <a:ahLst/>
              <a:cxnLst/>
              <a:rect l="l" t="t" r="r" b="b"/>
              <a:pathLst>
                <a:path w="2399561" h="302097">
                  <a:moveTo>
                    <a:pt x="2196361" y="0"/>
                  </a:moveTo>
                  <a:cubicBezTo>
                    <a:pt x="2308585" y="0"/>
                    <a:pt x="2399561" y="67627"/>
                    <a:pt x="2399561" y="151048"/>
                  </a:cubicBezTo>
                  <a:cubicBezTo>
                    <a:pt x="2399561" y="234470"/>
                    <a:pt x="2308585" y="302097"/>
                    <a:pt x="2196361" y="302097"/>
                  </a:cubicBezTo>
                  <a:lnTo>
                    <a:pt x="203200" y="302097"/>
                  </a:lnTo>
                  <a:cubicBezTo>
                    <a:pt x="90976" y="302097"/>
                    <a:pt x="0" y="234470"/>
                    <a:pt x="0" y="151048"/>
                  </a:cubicBezTo>
                  <a:cubicBezTo>
                    <a:pt x="0" y="67627"/>
                    <a:pt x="90976" y="0"/>
                    <a:pt x="203200" y="0"/>
                  </a:cubicBezTo>
                  <a:close/>
                </a:path>
              </a:pathLst>
            </a:custGeom>
            <a:solidFill>
              <a:srgbClr val="979B87"/>
            </a:solidFill>
          </p:spPr>
          <p:txBody>
            <a:bodyPr/>
            <a:lstStyle/>
            <a:p>
              <a:endParaRPr lang="es-MX"/>
            </a:p>
          </p:txBody>
        </p:sp>
        <p:sp>
          <p:nvSpPr>
            <p:cNvPr id="5" name="TextBox 5"/>
            <p:cNvSpPr txBox="1"/>
            <p:nvPr/>
          </p:nvSpPr>
          <p:spPr>
            <a:xfrm>
              <a:off x="0" y="-38100"/>
              <a:ext cx="2399560" cy="34019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929250" y="1606796"/>
            <a:ext cx="886700" cy="8867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AB9B"/>
            </a:solidFill>
          </p:spPr>
          <p:txBody>
            <a:bodyPr/>
            <a:lstStyle/>
            <a:p>
              <a:endParaRPr lang="es-MX"/>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a:solidFill>
                    <a:srgbClr val="FFFFFF"/>
                  </a:solidFill>
                  <a:latin typeface="Open Sans Extra Bold"/>
                </a:rPr>
                <a:t>2010</a:t>
              </a:r>
            </a:p>
          </p:txBody>
        </p:sp>
      </p:grpSp>
      <p:grpSp>
        <p:nvGrpSpPr>
          <p:cNvPr id="9" name="Group 9"/>
          <p:cNvGrpSpPr/>
          <p:nvPr/>
        </p:nvGrpSpPr>
        <p:grpSpPr>
          <a:xfrm>
            <a:off x="14582775" y="1606796"/>
            <a:ext cx="886700" cy="88670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AB9B"/>
            </a:solidFill>
          </p:spPr>
          <p:txBody>
            <a:bodyPr/>
            <a:lstStyle/>
            <a:p>
              <a:endParaRPr lang="es-MX"/>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a:solidFill>
                    <a:srgbClr val="FFFFFF"/>
                  </a:solidFill>
                  <a:latin typeface="Open Sans Extra Bold"/>
                </a:rPr>
                <a:t>2016</a:t>
              </a:r>
            </a:p>
          </p:txBody>
        </p:sp>
      </p:grpSp>
      <p:grpSp>
        <p:nvGrpSpPr>
          <p:cNvPr id="12" name="Group 12"/>
          <p:cNvGrpSpPr/>
          <p:nvPr/>
        </p:nvGrpSpPr>
        <p:grpSpPr>
          <a:xfrm>
            <a:off x="14582775" y="7138289"/>
            <a:ext cx="886700" cy="88670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AB9B"/>
            </a:solidFill>
          </p:spPr>
          <p:txBody>
            <a:bodyPr/>
            <a:lstStyle/>
            <a:p>
              <a:endParaRPr lang="es-MX"/>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a:solidFill>
                    <a:srgbClr val="FFFFFF"/>
                  </a:solidFill>
                  <a:latin typeface="Open Sans Extra Bold"/>
                </a:rPr>
                <a:t>2023</a:t>
              </a:r>
            </a:p>
          </p:txBody>
        </p:sp>
      </p:grpSp>
      <p:grpSp>
        <p:nvGrpSpPr>
          <p:cNvPr id="15" name="Group 15"/>
          <p:cNvGrpSpPr/>
          <p:nvPr/>
        </p:nvGrpSpPr>
        <p:grpSpPr>
          <a:xfrm>
            <a:off x="8257300" y="7138289"/>
            <a:ext cx="886700" cy="88670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AB9B"/>
            </a:solidFill>
          </p:spPr>
          <p:txBody>
            <a:bodyPr/>
            <a:lstStyle/>
            <a:p>
              <a:endParaRPr lang="es-MX"/>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a:solidFill>
                    <a:srgbClr val="FFFFFF"/>
                  </a:solidFill>
                  <a:latin typeface="Open Sans Extra Bold"/>
                </a:rPr>
                <a:t>2022</a:t>
              </a:r>
            </a:p>
          </p:txBody>
        </p:sp>
      </p:grpSp>
      <p:grpSp>
        <p:nvGrpSpPr>
          <p:cNvPr id="18" name="Group 18"/>
          <p:cNvGrpSpPr/>
          <p:nvPr/>
        </p:nvGrpSpPr>
        <p:grpSpPr>
          <a:xfrm>
            <a:off x="1929250" y="7188530"/>
            <a:ext cx="886700" cy="88670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AB9B"/>
            </a:solidFill>
          </p:spPr>
          <p:txBody>
            <a:bodyPr/>
            <a:lstStyle/>
            <a:p>
              <a:endParaRPr lang="es-MX"/>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a:solidFill>
                    <a:srgbClr val="FFFFFF"/>
                  </a:solidFill>
                  <a:latin typeface="Open Sans Extra Bold"/>
                </a:rPr>
                <a:t>2021</a:t>
              </a:r>
            </a:p>
          </p:txBody>
        </p:sp>
      </p:grpSp>
      <p:grpSp>
        <p:nvGrpSpPr>
          <p:cNvPr id="21" name="Group 21"/>
          <p:cNvGrpSpPr/>
          <p:nvPr/>
        </p:nvGrpSpPr>
        <p:grpSpPr>
          <a:xfrm>
            <a:off x="14582775" y="4341738"/>
            <a:ext cx="886700" cy="88670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AB9B"/>
            </a:solidFill>
          </p:spPr>
          <p:txBody>
            <a:bodyPr/>
            <a:lstStyle/>
            <a:p>
              <a:endParaRPr lang="es-MX"/>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a:solidFill>
                    <a:srgbClr val="FFFFFF"/>
                  </a:solidFill>
                  <a:latin typeface="Open Sans Extra Bold"/>
                </a:rPr>
                <a:t>2018</a:t>
              </a:r>
            </a:p>
          </p:txBody>
        </p:sp>
      </p:grpSp>
      <p:grpSp>
        <p:nvGrpSpPr>
          <p:cNvPr id="24" name="Group 24"/>
          <p:cNvGrpSpPr/>
          <p:nvPr/>
        </p:nvGrpSpPr>
        <p:grpSpPr>
          <a:xfrm>
            <a:off x="8257300" y="4318908"/>
            <a:ext cx="886700" cy="88670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AB9B"/>
            </a:solidFill>
          </p:spPr>
          <p:txBody>
            <a:bodyPr/>
            <a:lstStyle/>
            <a:p>
              <a:endParaRPr lang="es-MX"/>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a:solidFill>
                    <a:srgbClr val="FFFFFF"/>
                  </a:solidFill>
                  <a:latin typeface="Open Sans Extra Bold"/>
                </a:rPr>
                <a:t>2019</a:t>
              </a:r>
            </a:p>
          </p:txBody>
        </p:sp>
      </p:grpSp>
      <p:grpSp>
        <p:nvGrpSpPr>
          <p:cNvPr id="27" name="Group 27"/>
          <p:cNvGrpSpPr/>
          <p:nvPr/>
        </p:nvGrpSpPr>
        <p:grpSpPr>
          <a:xfrm>
            <a:off x="1929250" y="4336374"/>
            <a:ext cx="886700" cy="88670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AB9B"/>
            </a:solidFill>
          </p:spPr>
          <p:txBody>
            <a:bodyPr/>
            <a:lstStyle/>
            <a:p>
              <a:endParaRPr lang="es-MX"/>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a:solidFill>
                    <a:srgbClr val="FFFFFF"/>
                  </a:solidFill>
                  <a:latin typeface="Open Sans Extra Bold"/>
                </a:rPr>
                <a:t>2020</a:t>
              </a:r>
            </a:p>
          </p:txBody>
        </p:sp>
      </p:grpSp>
      <p:grpSp>
        <p:nvGrpSpPr>
          <p:cNvPr id="30" name="Group 30"/>
          <p:cNvGrpSpPr/>
          <p:nvPr/>
        </p:nvGrpSpPr>
        <p:grpSpPr>
          <a:xfrm>
            <a:off x="8257300" y="1606796"/>
            <a:ext cx="886700" cy="88670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AB9B"/>
            </a:solidFill>
          </p:spPr>
          <p:txBody>
            <a:bodyPr/>
            <a:lstStyle/>
            <a:p>
              <a:endParaRPr lang="es-MX"/>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r>
                <a:rPr lang="en-US" sz="1899">
                  <a:solidFill>
                    <a:srgbClr val="FFFFFF"/>
                  </a:solidFill>
                  <a:latin typeface="Open Sans Extra Bold"/>
                </a:rPr>
                <a:t>2014</a:t>
              </a:r>
            </a:p>
          </p:txBody>
        </p:sp>
      </p:grpSp>
      <p:sp>
        <p:nvSpPr>
          <p:cNvPr id="33" name="Freeform 33"/>
          <p:cNvSpPr/>
          <p:nvPr/>
        </p:nvSpPr>
        <p:spPr>
          <a:xfrm>
            <a:off x="4176107" y="1817621"/>
            <a:ext cx="2721036" cy="465050"/>
          </a:xfrm>
          <a:custGeom>
            <a:avLst/>
            <a:gdLst/>
            <a:ahLst/>
            <a:cxnLst/>
            <a:rect l="l" t="t" r="r" b="b"/>
            <a:pathLst>
              <a:path w="2721036" h="465050">
                <a:moveTo>
                  <a:pt x="0" y="0"/>
                </a:moveTo>
                <a:lnTo>
                  <a:pt x="2721036" y="0"/>
                </a:lnTo>
                <a:lnTo>
                  <a:pt x="2721036" y="465050"/>
                </a:lnTo>
                <a:lnTo>
                  <a:pt x="0" y="465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34" name="Freeform 34"/>
          <p:cNvSpPr/>
          <p:nvPr/>
        </p:nvSpPr>
        <p:spPr>
          <a:xfrm>
            <a:off x="10772626" y="1817621"/>
            <a:ext cx="2721036" cy="465050"/>
          </a:xfrm>
          <a:custGeom>
            <a:avLst/>
            <a:gdLst/>
            <a:ahLst/>
            <a:cxnLst/>
            <a:rect l="l" t="t" r="r" b="b"/>
            <a:pathLst>
              <a:path w="2721036" h="465050">
                <a:moveTo>
                  <a:pt x="0" y="0"/>
                </a:moveTo>
                <a:lnTo>
                  <a:pt x="2721036" y="0"/>
                </a:lnTo>
                <a:lnTo>
                  <a:pt x="2721036" y="465050"/>
                </a:lnTo>
                <a:lnTo>
                  <a:pt x="0" y="465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35" name="Freeform 35"/>
          <p:cNvSpPr/>
          <p:nvPr/>
        </p:nvSpPr>
        <p:spPr>
          <a:xfrm>
            <a:off x="4176107" y="7399356"/>
            <a:ext cx="2721036" cy="465050"/>
          </a:xfrm>
          <a:custGeom>
            <a:avLst/>
            <a:gdLst/>
            <a:ahLst/>
            <a:cxnLst/>
            <a:rect l="l" t="t" r="r" b="b"/>
            <a:pathLst>
              <a:path w="2721036" h="465050">
                <a:moveTo>
                  <a:pt x="0" y="0"/>
                </a:moveTo>
                <a:lnTo>
                  <a:pt x="2721036" y="0"/>
                </a:lnTo>
                <a:lnTo>
                  <a:pt x="2721036" y="465049"/>
                </a:lnTo>
                <a:lnTo>
                  <a:pt x="0" y="4650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36" name="Freeform 36"/>
          <p:cNvSpPr/>
          <p:nvPr/>
        </p:nvSpPr>
        <p:spPr>
          <a:xfrm>
            <a:off x="10506075" y="7399356"/>
            <a:ext cx="2721036" cy="465050"/>
          </a:xfrm>
          <a:custGeom>
            <a:avLst/>
            <a:gdLst/>
            <a:ahLst/>
            <a:cxnLst/>
            <a:rect l="l" t="t" r="r" b="b"/>
            <a:pathLst>
              <a:path w="2721036" h="465050">
                <a:moveTo>
                  <a:pt x="0" y="0"/>
                </a:moveTo>
                <a:lnTo>
                  <a:pt x="2721036" y="0"/>
                </a:lnTo>
                <a:lnTo>
                  <a:pt x="2721036" y="465049"/>
                </a:lnTo>
                <a:lnTo>
                  <a:pt x="0" y="4650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37" name="Freeform 37"/>
          <p:cNvSpPr/>
          <p:nvPr/>
        </p:nvSpPr>
        <p:spPr>
          <a:xfrm rot="-10800000">
            <a:off x="4176107" y="4547199"/>
            <a:ext cx="2721036" cy="465050"/>
          </a:xfrm>
          <a:custGeom>
            <a:avLst/>
            <a:gdLst/>
            <a:ahLst/>
            <a:cxnLst/>
            <a:rect l="l" t="t" r="r" b="b"/>
            <a:pathLst>
              <a:path w="2721036" h="465050">
                <a:moveTo>
                  <a:pt x="0" y="0"/>
                </a:moveTo>
                <a:lnTo>
                  <a:pt x="2721036" y="0"/>
                </a:lnTo>
                <a:lnTo>
                  <a:pt x="2721036" y="465050"/>
                </a:lnTo>
                <a:lnTo>
                  <a:pt x="0" y="465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38" name="Freeform 38"/>
          <p:cNvSpPr/>
          <p:nvPr/>
        </p:nvSpPr>
        <p:spPr>
          <a:xfrm rot="-10800000">
            <a:off x="10772626" y="4367799"/>
            <a:ext cx="2721036" cy="465050"/>
          </a:xfrm>
          <a:custGeom>
            <a:avLst/>
            <a:gdLst/>
            <a:ahLst/>
            <a:cxnLst/>
            <a:rect l="l" t="t" r="r" b="b"/>
            <a:pathLst>
              <a:path w="2721036" h="465050">
                <a:moveTo>
                  <a:pt x="0" y="0"/>
                </a:moveTo>
                <a:lnTo>
                  <a:pt x="2721036" y="0"/>
                </a:lnTo>
                <a:lnTo>
                  <a:pt x="2721036" y="465050"/>
                </a:lnTo>
                <a:lnTo>
                  <a:pt x="0" y="465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39" name="Freeform 39"/>
          <p:cNvSpPr/>
          <p:nvPr/>
        </p:nvSpPr>
        <p:spPr>
          <a:xfrm rot="-10800000">
            <a:off x="15713779" y="2050146"/>
            <a:ext cx="2637254" cy="2416684"/>
          </a:xfrm>
          <a:custGeom>
            <a:avLst/>
            <a:gdLst/>
            <a:ahLst/>
            <a:cxnLst/>
            <a:rect l="l" t="t" r="r" b="b"/>
            <a:pathLst>
              <a:path w="2637254" h="2416684">
                <a:moveTo>
                  <a:pt x="0" y="0"/>
                </a:moveTo>
                <a:lnTo>
                  <a:pt x="2637254" y="0"/>
                </a:lnTo>
                <a:lnTo>
                  <a:pt x="2637254" y="2416684"/>
                </a:lnTo>
                <a:lnTo>
                  <a:pt x="0" y="2416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40" name="Freeform 40"/>
          <p:cNvSpPr/>
          <p:nvPr/>
        </p:nvSpPr>
        <p:spPr>
          <a:xfrm rot="1342497">
            <a:off x="-713002" y="7441996"/>
            <a:ext cx="2268513" cy="2078783"/>
          </a:xfrm>
          <a:custGeom>
            <a:avLst/>
            <a:gdLst/>
            <a:ahLst/>
            <a:cxnLst/>
            <a:rect l="l" t="t" r="r" b="b"/>
            <a:pathLst>
              <a:path w="2268513" h="2078783">
                <a:moveTo>
                  <a:pt x="0" y="0"/>
                </a:moveTo>
                <a:lnTo>
                  <a:pt x="2268513" y="0"/>
                </a:lnTo>
                <a:lnTo>
                  <a:pt x="2268513" y="2078783"/>
                </a:lnTo>
                <a:lnTo>
                  <a:pt x="0" y="2078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41" name="TextBox 41"/>
          <p:cNvSpPr txBox="1"/>
          <p:nvPr/>
        </p:nvSpPr>
        <p:spPr>
          <a:xfrm>
            <a:off x="12360038" y="5510563"/>
            <a:ext cx="4899262" cy="828675"/>
          </a:xfrm>
          <a:prstGeom prst="rect">
            <a:avLst/>
          </a:prstGeom>
        </p:spPr>
        <p:txBody>
          <a:bodyPr lIns="0" tIns="0" rIns="0" bIns="0" rtlCol="0" anchor="t">
            <a:spAutoFit/>
          </a:bodyPr>
          <a:lstStyle/>
          <a:p>
            <a:pPr algn="just">
              <a:lnSpc>
                <a:spcPts val="2100"/>
              </a:lnSpc>
            </a:pPr>
            <a:r>
              <a:rPr lang="en-US" sz="1500">
                <a:solidFill>
                  <a:srgbClr val="FFFFFF"/>
                </a:solidFill>
                <a:latin typeface="Overpass"/>
              </a:rPr>
              <a:t>14 de agosto. CSG publicó modificaciones en el Anexo Único del Acuerdo promulgado el 26 de diciembre de 2014.</a:t>
            </a:r>
          </a:p>
        </p:txBody>
      </p:sp>
      <p:sp>
        <p:nvSpPr>
          <p:cNvPr id="42" name="Freeform 42"/>
          <p:cNvSpPr/>
          <p:nvPr/>
        </p:nvSpPr>
        <p:spPr>
          <a:xfrm rot="-3406088">
            <a:off x="-1606580" y="3840913"/>
            <a:ext cx="2637254" cy="2416684"/>
          </a:xfrm>
          <a:custGeom>
            <a:avLst/>
            <a:gdLst/>
            <a:ahLst/>
            <a:cxnLst/>
            <a:rect l="l" t="t" r="r" b="b"/>
            <a:pathLst>
              <a:path w="2637254" h="2416684">
                <a:moveTo>
                  <a:pt x="0" y="0"/>
                </a:moveTo>
                <a:lnTo>
                  <a:pt x="2637254" y="0"/>
                </a:lnTo>
                <a:lnTo>
                  <a:pt x="2637254" y="2416684"/>
                </a:lnTo>
                <a:lnTo>
                  <a:pt x="0" y="2416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43" name="Freeform 43"/>
          <p:cNvSpPr/>
          <p:nvPr/>
        </p:nvSpPr>
        <p:spPr>
          <a:xfrm rot="-914767">
            <a:off x="15205136" y="-566824"/>
            <a:ext cx="2102079" cy="1563182"/>
          </a:xfrm>
          <a:custGeom>
            <a:avLst/>
            <a:gdLst/>
            <a:ahLst/>
            <a:cxnLst/>
            <a:rect l="l" t="t" r="r" b="b"/>
            <a:pathLst>
              <a:path w="2102079" h="1563182">
                <a:moveTo>
                  <a:pt x="0" y="0"/>
                </a:moveTo>
                <a:lnTo>
                  <a:pt x="2102079" y="0"/>
                </a:lnTo>
                <a:lnTo>
                  <a:pt x="2102079" y="1563182"/>
                </a:lnTo>
                <a:lnTo>
                  <a:pt x="0" y="1563182"/>
                </a:lnTo>
                <a:lnTo>
                  <a:pt x="0" y="0"/>
                </a:lnTo>
                <a:close/>
              </a:path>
            </a:pathLst>
          </a:custGeom>
          <a:blipFill>
            <a:blip r:embed="rId8">
              <a:alphaModFix amt="50000"/>
              <a:extLst>
                <a:ext uri="{96DAC541-7B7A-43D3-8B79-37D633B846F1}">
                  <asvg:svgBlip xmlns:asvg="http://schemas.microsoft.com/office/drawing/2016/SVG/main" r:embed="rId9"/>
                </a:ext>
              </a:extLst>
            </a:blip>
            <a:stretch>
              <a:fillRect/>
            </a:stretch>
          </a:blipFill>
        </p:spPr>
        <p:txBody>
          <a:bodyPr/>
          <a:lstStyle/>
          <a:p>
            <a:endParaRPr lang="es-MX"/>
          </a:p>
        </p:txBody>
      </p:sp>
      <p:sp>
        <p:nvSpPr>
          <p:cNvPr id="44" name="AutoShape 44"/>
          <p:cNvSpPr/>
          <p:nvPr/>
        </p:nvSpPr>
        <p:spPr>
          <a:xfrm>
            <a:off x="929987" y="1009650"/>
            <a:ext cx="16062613" cy="36850"/>
          </a:xfrm>
          <a:prstGeom prst="line">
            <a:avLst/>
          </a:prstGeom>
          <a:ln w="38100" cap="flat">
            <a:solidFill>
              <a:srgbClr val="979B87"/>
            </a:solidFill>
            <a:prstDash val="solid"/>
            <a:headEnd type="none" w="sm" len="sm"/>
            <a:tailEnd type="none" w="sm" len="sm"/>
          </a:ln>
        </p:spPr>
        <p:txBody>
          <a:bodyPr/>
          <a:lstStyle/>
          <a:p>
            <a:endParaRPr lang="es-MX"/>
          </a:p>
        </p:txBody>
      </p:sp>
      <p:grpSp>
        <p:nvGrpSpPr>
          <p:cNvPr id="45" name="Group 45"/>
          <p:cNvGrpSpPr/>
          <p:nvPr/>
        </p:nvGrpSpPr>
        <p:grpSpPr>
          <a:xfrm>
            <a:off x="0" y="8481387"/>
            <a:ext cx="1543050" cy="1392911"/>
            <a:chOff x="0" y="0"/>
            <a:chExt cx="406400" cy="366857"/>
          </a:xfrm>
        </p:grpSpPr>
        <p:sp>
          <p:nvSpPr>
            <p:cNvPr id="46" name="Freeform 46"/>
            <p:cNvSpPr/>
            <p:nvPr/>
          </p:nvSpPr>
          <p:spPr>
            <a:xfrm>
              <a:off x="0" y="0"/>
              <a:ext cx="406400" cy="366857"/>
            </a:xfrm>
            <a:custGeom>
              <a:avLst/>
              <a:gdLst/>
              <a:ahLst/>
              <a:cxnLst/>
              <a:rect l="l" t="t" r="r" b="b"/>
              <a:pathLst>
                <a:path w="406400" h="366857">
                  <a:moveTo>
                    <a:pt x="0" y="0"/>
                  </a:moveTo>
                  <a:lnTo>
                    <a:pt x="406400" y="0"/>
                  </a:lnTo>
                  <a:lnTo>
                    <a:pt x="406400" y="366857"/>
                  </a:lnTo>
                  <a:lnTo>
                    <a:pt x="0" y="366857"/>
                  </a:lnTo>
                  <a:close/>
                </a:path>
              </a:pathLst>
            </a:custGeom>
            <a:solidFill>
              <a:srgbClr val="698793"/>
            </a:solidFill>
          </p:spPr>
          <p:txBody>
            <a:bodyPr/>
            <a:lstStyle/>
            <a:p>
              <a:endParaRPr lang="es-MX"/>
            </a:p>
          </p:txBody>
        </p:sp>
        <p:sp>
          <p:nvSpPr>
            <p:cNvPr id="47" name="TextBox 47"/>
            <p:cNvSpPr txBox="1"/>
            <p:nvPr/>
          </p:nvSpPr>
          <p:spPr>
            <a:xfrm>
              <a:off x="0" y="-38100"/>
              <a:ext cx="406400" cy="404957"/>
            </a:xfrm>
            <a:prstGeom prst="rect">
              <a:avLst/>
            </a:prstGeom>
          </p:spPr>
          <p:txBody>
            <a:bodyPr lIns="50800" tIns="50800" rIns="50800" bIns="50800" rtlCol="0" anchor="ctr"/>
            <a:lstStyle/>
            <a:p>
              <a:pPr algn="ctr">
                <a:lnSpc>
                  <a:spcPts val="2659"/>
                </a:lnSpc>
              </a:pPr>
              <a:endParaRPr/>
            </a:p>
          </p:txBody>
        </p:sp>
      </p:grpSp>
      <p:sp>
        <p:nvSpPr>
          <p:cNvPr id="48" name="Freeform 48"/>
          <p:cNvSpPr/>
          <p:nvPr/>
        </p:nvSpPr>
        <p:spPr>
          <a:xfrm>
            <a:off x="-156094" y="7195439"/>
            <a:ext cx="5692719" cy="3301777"/>
          </a:xfrm>
          <a:custGeom>
            <a:avLst/>
            <a:gdLst/>
            <a:ahLst/>
            <a:cxnLst/>
            <a:rect l="l" t="t" r="r" b="b"/>
            <a:pathLst>
              <a:path w="5692719" h="3301777">
                <a:moveTo>
                  <a:pt x="0" y="0"/>
                </a:moveTo>
                <a:lnTo>
                  <a:pt x="5692719" y="0"/>
                </a:lnTo>
                <a:lnTo>
                  <a:pt x="5692719" y="3301777"/>
                </a:lnTo>
                <a:lnTo>
                  <a:pt x="0" y="33017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49" name="TextBox 49"/>
          <p:cNvSpPr txBox="1"/>
          <p:nvPr/>
        </p:nvSpPr>
        <p:spPr>
          <a:xfrm>
            <a:off x="213198" y="8320265"/>
            <a:ext cx="4899262" cy="1362075"/>
          </a:xfrm>
          <a:prstGeom prst="rect">
            <a:avLst/>
          </a:prstGeom>
        </p:spPr>
        <p:txBody>
          <a:bodyPr lIns="0" tIns="0" rIns="0" bIns="0" rtlCol="0" anchor="t">
            <a:spAutoFit/>
          </a:bodyPr>
          <a:lstStyle/>
          <a:p>
            <a:pPr algn="just">
              <a:lnSpc>
                <a:spcPts val="2100"/>
              </a:lnSpc>
            </a:pPr>
            <a:r>
              <a:rPr lang="en-US" sz="1500">
                <a:solidFill>
                  <a:srgbClr val="FFFFFF"/>
                </a:solidFill>
                <a:latin typeface="Overpass"/>
              </a:rPr>
              <a:t>28 de septiembre. El CSG hizo público el </a:t>
            </a:r>
            <a:r>
              <a:rPr lang="en-US" sz="1500">
                <a:solidFill>
                  <a:srgbClr val="FFFFFF"/>
                </a:solidFill>
                <a:latin typeface="Overpass Ultra-Bold"/>
              </a:rPr>
              <a:t>Exhorto</a:t>
            </a:r>
            <a:r>
              <a:rPr lang="en-US" sz="1500">
                <a:solidFill>
                  <a:srgbClr val="FFFFFF"/>
                </a:solidFill>
                <a:latin typeface="Overpass"/>
              </a:rPr>
              <a:t> a los integrantes del Sistema Nacional de Salud para que proporcionen información relevante respecto de la atención de dolor crónico y aplicación de medicina paliativa.</a:t>
            </a:r>
          </a:p>
        </p:txBody>
      </p:sp>
      <p:sp>
        <p:nvSpPr>
          <p:cNvPr id="50" name="Freeform 50"/>
          <p:cNvSpPr/>
          <p:nvPr/>
        </p:nvSpPr>
        <p:spPr>
          <a:xfrm rot="1395921">
            <a:off x="-253142" y="9761931"/>
            <a:ext cx="1228356" cy="993852"/>
          </a:xfrm>
          <a:custGeom>
            <a:avLst/>
            <a:gdLst/>
            <a:ahLst/>
            <a:cxnLst/>
            <a:rect l="l" t="t" r="r" b="b"/>
            <a:pathLst>
              <a:path w="1228356" h="993852">
                <a:moveTo>
                  <a:pt x="0" y="0"/>
                </a:moveTo>
                <a:lnTo>
                  <a:pt x="1228356" y="0"/>
                </a:lnTo>
                <a:lnTo>
                  <a:pt x="1228356" y="993851"/>
                </a:lnTo>
                <a:lnTo>
                  <a:pt x="0" y="993851"/>
                </a:lnTo>
                <a:lnTo>
                  <a:pt x="0" y="0"/>
                </a:lnTo>
                <a:close/>
              </a:path>
            </a:pathLst>
          </a:custGeom>
          <a:blipFill>
            <a:blip r:embed="rId12">
              <a:alphaModFix amt="50000"/>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51" name="Freeform 51"/>
          <p:cNvSpPr/>
          <p:nvPr/>
        </p:nvSpPr>
        <p:spPr>
          <a:xfrm rot="-1186954">
            <a:off x="4095119" y="6567916"/>
            <a:ext cx="866732" cy="1041119"/>
          </a:xfrm>
          <a:custGeom>
            <a:avLst/>
            <a:gdLst/>
            <a:ahLst/>
            <a:cxnLst/>
            <a:rect l="l" t="t" r="r" b="b"/>
            <a:pathLst>
              <a:path w="866732" h="1041119">
                <a:moveTo>
                  <a:pt x="0" y="0"/>
                </a:moveTo>
                <a:lnTo>
                  <a:pt x="866732" y="0"/>
                </a:lnTo>
                <a:lnTo>
                  <a:pt x="866732" y="1041120"/>
                </a:lnTo>
                <a:lnTo>
                  <a:pt x="0" y="10411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a:p>
        </p:txBody>
      </p:sp>
      <p:sp>
        <p:nvSpPr>
          <p:cNvPr id="52" name="TextBox 52"/>
          <p:cNvSpPr txBox="1"/>
          <p:nvPr/>
        </p:nvSpPr>
        <p:spPr>
          <a:xfrm>
            <a:off x="7288659" y="208282"/>
            <a:ext cx="3960635" cy="577659"/>
          </a:xfrm>
          <a:prstGeom prst="rect">
            <a:avLst/>
          </a:prstGeom>
        </p:spPr>
        <p:txBody>
          <a:bodyPr wrap="square" lIns="0" tIns="0" rIns="0" bIns="0" rtlCol="0" anchor="t">
            <a:spAutoFit/>
          </a:bodyPr>
          <a:lstStyle/>
          <a:p>
            <a:pPr algn="ctr">
              <a:lnSpc>
                <a:spcPts val="4899"/>
              </a:lnSpc>
            </a:pPr>
            <a:r>
              <a:rPr lang="en-US" sz="3499" dirty="0">
                <a:solidFill>
                  <a:srgbClr val="CCDBE5"/>
                </a:solidFill>
                <a:latin typeface="Overpass Ultra-Bold"/>
              </a:rPr>
              <a:t>ANTECEDENTES</a:t>
            </a:r>
          </a:p>
        </p:txBody>
      </p:sp>
      <p:sp>
        <p:nvSpPr>
          <p:cNvPr id="53" name="TextBox 53"/>
          <p:cNvSpPr txBox="1"/>
          <p:nvPr/>
        </p:nvSpPr>
        <p:spPr>
          <a:xfrm>
            <a:off x="10266829" y="9686344"/>
            <a:ext cx="7608123" cy="321310"/>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Elaborado por INEFAM©                                                                   </a:t>
            </a:r>
            <a:r>
              <a:rPr lang="en-US" sz="1599">
                <a:solidFill>
                  <a:srgbClr val="FFFFFF"/>
                </a:solidFill>
                <a:latin typeface="Overpass Ultra-Bold"/>
              </a:rPr>
              <a:t> INFO@INEFAM.COM</a:t>
            </a:r>
          </a:p>
        </p:txBody>
      </p:sp>
      <p:sp>
        <p:nvSpPr>
          <p:cNvPr id="54" name="TextBox 54"/>
          <p:cNvSpPr txBox="1"/>
          <p:nvPr/>
        </p:nvSpPr>
        <p:spPr>
          <a:xfrm>
            <a:off x="421254" y="2810813"/>
            <a:ext cx="4899262" cy="828675"/>
          </a:xfrm>
          <a:prstGeom prst="rect">
            <a:avLst/>
          </a:prstGeom>
        </p:spPr>
        <p:txBody>
          <a:bodyPr lIns="0" tIns="0" rIns="0" bIns="0" rtlCol="0" anchor="t">
            <a:spAutoFit/>
          </a:bodyPr>
          <a:lstStyle/>
          <a:p>
            <a:pPr algn="just">
              <a:lnSpc>
                <a:spcPts val="2100"/>
              </a:lnSpc>
            </a:pPr>
            <a:r>
              <a:rPr lang="en-US" sz="1500" dirty="0">
                <a:solidFill>
                  <a:srgbClr val="FFFFFF"/>
                </a:solidFill>
                <a:latin typeface="Overpass"/>
              </a:rPr>
              <a:t>La JIFE, </a:t>
            </a:r>
            <a:r>
              <a:rPr lang="en-US" sz="1500" dirty="0" err="1">
                <a:solidFill>
                  <a:srgbClr val="FFFFFF"/>
                </a:solidFill>
                <a:latin typeface="Overpass"/>
              </a:rPr>
              <a:t>concluyó</a:t>
            </a:r>
            <a:r>
              <a:rPr lang="en-US" sz="1500" dirty="0">
                <a:solidFill>
                  <a:srgbClr val="FFFFFF"/>
                </a:solidFill>
                <a:latin typeface="Overpass"/>
              </a:rPr>
              <a:t> que </a:t>
            </a:r>
            <a:r>
              <a:rPr lang="en-US" sz="1500" dirty="0" err="1">
                <a:solidFill>
                  <a:srgbClr val="FFFFFF"/>
                </a:solidFill>
                <a:latin typeface="Overpass"/>
              </a:rPr>
              <a:t>el</a:t>
            </a:r>
            <a:r>
              <a:rPr lang="en-US" sz="1500" dirty="0">
                <a:solidFill>
                  <a:srgbClr val="FFFFFF"/>
                </a:solidFill>
                <a:latin typeface="Overpass"/>
              </a:rPr>
              <a:t> </a:t>
            </a:r>
            <a:r>
              <a:rPr lang="en-US" sz="1500" dirty="0" err="1">
                <a:solidFill>
                  <a:srgbClr val="FFFFFF"/>
                </a:solidFill>
                <a:latin typeface="Overpass"/>
              </a:rPr>
              <a:t>consumo</a:t>
            </a:r>
            <a:r>
              <a:rPr lang="en-US" sz="1500" dirty="0">
                <a:solidFill>
                  <a:srgbClr val="FFFFFF"/>
                </a:solidFill>
                <a:latin typeface="Overpass"/>
              </a:rPr>
              <a:t> de </a:t>
            </a:r>
            <a:r>
              <a:rPr lang="en-US" sz="1500" dirty="0" err="1">
                <a:solidFill>
                  <a:srgbClr val="FFFFFF"/>
                </a:solidFill>
                <a:latin typeface="Overpass"/>
              </a:rPr>
              <a:t>analgésicos</a:t>
            </a:r>
            <a:r>
              <a:rPr lang="en-US" sz="1500" dirty="0">
                <a:solidFill>
                  <a:srgbClr val="FFFFFF"/>
                </a:solidFill>
                <a:latin typeface="Overpass"/>
              </a:rPr>
              <a:t> </a:t>
            </a:r>
            <a:r>
              <a:rPr lang="en-US" sz="1500" dirty="0" err="1">
                <a:solidFill>
                  <a:srgbClr val="FFFFFF"/>
                </a:solidFill>
                <a:latin typeface="Overpass"/>
              </a:rPr>
              <a:t>opioides</a:t>
            </a:r>
            <a:r>
              <a:rPr lang="en-US" sz="1500" dirty="0">
                <a:solidFill>
                  <a:srgbClr val="FFFFFF"/>
                </a:solidFill>
                <a:latin typeface="Overpass"/>
              </a:rPr>
              <a:t> para </a:t>
            </a:r>
            <a:r>
              <a:rPr lang="en-US" sz="1500" dirty="0" err="1">
                <a:solidFill>
                  <a:srgbClr val="FFFFFF"/>
                </a:solidFill>
                <a:latin typeface="Overpass"/>
              </a:rPr>
              <a:t>atender</a:t>
            </a:r>
            <a:r>
              <a:rPr lang="en-US" sz="1500" dirty="0">
                <a:solidFill>
                  <a:srgbClr val="FFFFFF"/>
                </a:solidFill>
                <a:latin typeface="Overpass"/>
              </a:rPr>
              <a:t> </a:t>
            </a:r>
            <a:r>
              <a:rPr lang="en-US" sz="1500" dirty="0" err="1">
                <a:solidFill>
                  <a:srgbClr val="FFFFFF"/>
                </a:solidFill>
                <a:latin typeface="Overpass"/>
              </a:rPr>
              <a:t>necesidades</a:t>
            </a:r>
            <a:r>
              <a:rPr lang="en-US" sz="1500" dirty="0">
                <a:solidFill>
                  <a:srgbClr val="FFFFFF"/>
                </a:solidFill>
                <a:latin typeface="Overpass"/>
              </a:rPr>
              <a:t> </a:t>
            </a:r>
            <a:r>
              <a:rPr lang="en-US" sz="1500" dirty="0" err="1">
                <a:solidFill>
                  <a:srgbClr val="FFFFFF"/>
                </a:solidFill>
                <a:latin typeface="Overpass"/>
              </a:rPr>
              <a:t>médicas</a:t>
            </a:r>
            <a:r>
              <a:rPr lang="en-US" sz="1500" dirty="0">
                <a:solidFill>
                  <a:srgbClr val="FFFFFF"/>
                </a:solidFill>
                <a:latin typeface="Overpass"/>
              </a:rPr>
              <a:t> </a:t>
            </a:r>
            <a:r>
              <a:rPr lang="en-US" sz="1500" dirty="0" err="1">
                <a:solidFill>
                  <a:srgbClr val="FFFFFF"/>
                </a:solidFill>
                <a:latin typeface="Overpass"/>
              </a:rPr>
              <a:t>básicas</a:t>
            </a:r>
            <a:r>
              <a:rPr lang="en-US" sz="1500" dirty="0">
                <a:solidFill>
                  <a:srgbClr val="FFFFFF"/>
                </a:solidFill>
                <a:latin typeface="Overpass"/>
              </a:rPr>
              <a:t> es “</a:t>
            </a:r>
            <a:r>
              <a:rPr lang="en-US" sz="1500" dirty="0" err="1">
                <a:solidFill>
                  <a:srgbClr val="FFFFFF"/>
                </a:solidFill>
                <a:latin typeface="Overpass"/>
              </a:rPr>
              <a:t>insuficiente</a:t>
            </a:r>
            <a:r>
              <a:rPr lang="en-US" sz="1500" dirty="0">
                <a:solidFill>
                  <a:srgbClr val="FFFFFF"/>
                </a:solidFill>
                <a:latin typeface="Overpass"/>
              </a:rPr>
              <a:t>” </a:t>
            </a:r>
            <a:r>
              <a:rPr lang="en-US" sz="1500" dirty="0" err="1">
                <a:solidFill>
                  <a:srgbClr val="FFFFFF"/>
                </a:solidFill>
                <a:latin typeface="Overpass"/>
              </a:rPr>
              <a:t>en</a:t>
            </a:r>
            <a:r>
              <a:rPr lang="en-US" sz="1500" dirty="0">
                <a:solidFill>
                  <a:srgbClr val="FFFFFF"/>
                </a:solidFill>
                <a:latin typeface="Overpass"/>
              </a:rPr>
              <a:t> </a:t>
            </a:r>
            <a:r>
              <a:rPr lang="en-US" sz="1500" dirty="0" err="1">
                <a:solidFill>
                  <a:srgbClr val="FFFFFF"/>
                </a:solidFill>
                <a:latin typeface="Overpass"/>
              </a:rPr>
              <a:t>más</a:t>
            </a:r>
            <a:r>
              <a:rPr lang="en-US" sz="1500" dirty="0">
                <a:solidFill>
                  <a:srgbClr val="FFFFFF"/>
                </a:solidFill>
                <a:latin typeface="Overpass"/>
              </a:rPr>
              <a:t> de 121 </a:t>
            </a:r>
            <a:r>
              <a:rPr lang="en-US" sz="1500" dirty="0" err="1">
                <a:solidFill>
                  <a:srgbClr val="FFFFFF"/>
                </a:solidFill>
                <a:latin typeface="Overpass"/>
              </a:rPr>
              <a:t>países</a:t>
            </a:r>
            <a:r>
              <a:rPr lang="en-US" sz="1500" dirty="0">
                <a:solidFill>
                  <a:srgbClr val="FFFFFF"/>
                </a:solidFill>
                <a:latin typeface="Overpass"/>
              </a:rPr>
              <a:t>.</a:t>
            </a:r>
          </a:p>
        </p:txBody>
      </p:sp>
      <p:sp>
        <p:nvSpPr>
          <p:cNvPr id="55" name="TextBox 55"/>
          <p:cNvSpPr txBox="1"/>
          <p:nvPr/>
        </p:nvSpPr>
        <p:spPr>
          <a:xfrm>
            <a:off x="421254" y="5643913"/>
            <a:ext cx="4899262" cy="561975"/>
          </a:xfrm>
          <a:prstGeom prst="rect">
            <a:avLst/>
          </a:prstGeom>
        </p:spPr>
        <p:txBody>
          <a:bodyPr lIns="0" tIns="0" rIns="0" bIns="0" rtlCol="0" anchor="t">
            <a:spAutoFit/>
          </a:bodyPr>
          <a:lstStyle/>
          <a:p>
            <a:pPr algn="just">
              <a:lnSpc>
                <a:spcPts val="2100"/>
              </a:lnSpc>
            </a:pPr>
            <a:r>
              <a:rPr lang="en-US" sz="1500">
                <a:solidFill>
                  <a:srgbClr val="FFFFFF"/>
                </a:solidFill>
                <a:latin typeface="Overpass"/>
              </a:rPr>
              <a:t>5 de octubre. El CSG hizo público el Grupo Terapéutico de los Cuidados Paliativos.</a:t>
            </a:r>
          </a:p>
        </p:txBody>
      </p:sp>
      <p:sp>
        <p:nvSpPr>
          <p:cNvPr id="56" name="TextBox 56"/>
          <p:cNvSpPr txBox="1"/>
          <p:nvPr/>
        </p:nvSpPr>
        <p:spPr>
          <a:xfrm>
            <a:off x="12586965" y="2970138"/>
            <a:ext cx="4899262" cy="828675"/>
          </a:xfrm>
          <a:prstGeom prst="rect">
            <a:avLst/>
          </a:prstGeom>
        </p:spPr>
        <p:txBody>
          <a:bodyPr lIns="0" tIns="0" rIns="0" bIns="0" rtlCol="0" anchor="t">
            <a:spAutoFit/>
          </a:bodyPr>
          <a:lstStyle/>
          <a:p>
            <a:pPr algn="just">
              <a:lnSpc>
                <a:spcPts val="2100"/>
              </a:lnSpc>
            </a:pPr>
            <a:r>
              <a:rPr lang="en-US" sz="1500">
                <a:solidFill>
                  <a:srgbClr val="FFFFFF"/>
                </a:solidFill>
                <a:latin typeface="Overpass"/>
              </a:rPr>
              <a:t>14 de diciembre. El CSG publicó el Acuerdo por el que se declara la Obligatoriedad de los Esquemas de Manejo Integral de Cuidados Paliativos en pacientes pediátricos.</a:t>
            </a:r>
          </a:p>
        </p:txBody>
      </p:sp>
      <p:sp>
        <p:nvSpPr>
          <p:cNvPr id="57" name="TextBox 57"/>
          <p:cNvSpPr txBox="1"/>
          <p:nvPr/>
        </p:nvSpPr>
        <p:spPr>
          <a:xfrm>
            <a:off x="6350032" y="5510563"/>
            <a:ext cx="4899262" cy="828675"/>
          </a:xfrm>
          <a:prstGeom prst="rect">
            <a:avLst/>
          </a:prstGeom>
        </p:spPr>
        <p:txBody>
          <a:bodyPr lIns="0" tIns="0" rIns="0" bIns="0" rtlCol="0" anchor="t">
            <a:spAutoFit/>
          </a:bodyPr>
          <a:lstStyle/>
          <a:p>
            <a:pPr algn="just">
              <a:lnSpc>
                <a:spcPts val="2100"/>
              </a:lnSpc>
            </a:pPr>
            <a:r>
              <a:rPr lang="en-US" sz="1500">
                <a:solidFill>
                  <a:srgbClr val="FFF7D3"/>
                </a:solidFill>
                <a:latin typeface="Overpass"/>
              </a:rPr>
              <a:t>Mayo. La OMS anunció la nueva clasificación internacional de enfermedades CIE-11, donde ya se  aborda el concepto de dolor crónico.</a:t>
            </a:r>
          </a:p>
        </p:txBody>
      </p:sp>
      <p:sp>
        <p:nvSpPr>
          <p:cNvPr id="58" name="TextBox 58"/>
          <p:cNvSpPr txBox="1"/>
          <p:nvPr/>
        </p:nvSpPr>
        <p:spPr>
          <a:xfrm>
            <a:off x="6350032" y="2754055"/>
            <a:ext cx="4899262" cy="1362075"/>
          </a:xfrm>
          <a:prstGeom prst="rect">
            <a:avLst/>
          </a:prstGeom>
        </p:spPr>
        <p:txBody>
          <a:bodyPr lIns="0" tIns="0" rIns="0" bIns="0" rtlCol="0" anchor="t">
            <a:spAutoFit/>
          </a:bodyPr>
          <a:lstStyle/>
          <a:p>
            <a:pPr marL="323850" lvl="1" indent="-161925" algn="just">
              <a:lnSpc>
                <a:spcPts val="2100"/>
              </a:lnSpc>
              <a:buFont typeface="Arial"/>
              <a:buChar char="•"/>
            </a:pPr>
            <a:r>
              <a:rPr lang="en-US" sz="1500">
                <a:solidFill>
                  <a:srgbClr val="FFFED2"/>
                </a:solidFill>
                <a:latin typeface="Overpass"/>
              </a:rPr>
              <a:t>09 de diciembre. Se publicó la NOM-011-SSA3-2014, CRITERIOS PARA LA ATENCIÓN DE ENFERMOS.</a:t>
            </a:r>
          </a:p>
          <a:p>
            <a:pPr marL="323850" lvl="1" indent="-161925" algn="just">
              <a:lnSpc>
                <a:spcPts val="2100"/>
              </a:lnSpc>
              <a:buFont typeface="Arial"/>
              <a:buChar char="•"/>
            </a:pPr>
            <a:r>
              <a:rPr lang="en-US" sz="1500">
                <a:solidFill>
                  <a:srgbClr val="FFFFFF"/>
                </a:solidFill>
                <a:latin typeface="Overpass"/>
              </a:rPr>
              <a:t>26 de diciembre. El CSG publicó el Acuerdo por el que se declara la Obligatoriedad de los Esquemas de Manejo Integral de Cuidados Paliativos.</a:t>
            </a:r>
          </a:p>
        </p:txBody>
      </p:sp>
      <p:sp>
        <p:nvSpPr>
          <p:cNvPr id="59" name="TextBox 59"/>
          <p:cNvSpPr txBox="1"/>
          <p:nvPr/>
        </p:nvSpPr>
        <p:spPr>
          <a:xfrm>
            <a:off x="6400081" y="8386940"/>
            <a:ext cx="4899262" cy="828675"/>
          </a:xfrm>
          <a:prstGeom prst="rect">
            <a:avLst/>
          </a:prstGeom>
        </p:spPr>
        <p:txBody>
          <a:bodyPr lIns="0" tIns="0" rIns="0" bIns="0" rtlCol="0" anchor="t">
            <a:spAutoFit/>
          </a:bodyPr>
          <a:lstStyle/>
          <a:p>
            <a:pPr algn="just">
              <a:lnSpc>
                <a:spcPts val="2100"/>
              </a:lnSpc>
            </a:pPr>
            <a:r>
              <a:rPr lang="en-US" sz="1500">
                <a:solidFill>
                  <a:srgbClr val="FFF7D3"/>
                </a:solidFill>
                <a:latin typeface="Overpass"/>
              </a:rPr>
              <a:t>25 de abril. Se llevó a cabo el II Foro Legislativo sobre Dolor Crónico y Cuidados Paliativos hacia una mejor Legislación y Política Pública.</a:t>
            </a:r>
          </a:p>
        </p:txBody>
      </p:sp>
      <p:sp>
        <p:nvSpPr>
          <p:cNvPr id="60" name="TextBox 60"/>
          <p:cNvSpPr txBox="1"/>
          <p:nvPr/>
        </p:nvSpPr>
        <p:spPr>
          <a:xfrm>
            <a:off x="12798551" y="8320265"/>
            <a:ext cx="4899262" cy="828609"/>
          </a:xfrm>
          <a:prstGeom prst="rect">
            <a:avLst/>
          </a:prstGeom>
        </p:spPr>
        <p:txBody>
          <a:bodyPr lIns="0" tIns="0" rIns="0" bIns="0" rtlCol="0" anchor="t">
            <a:spAutoFit/>
          </a:bodyPr>
          <a:lstStyle/>
          <a:p>
            <a:pPr algn="just">
              <a:lnSpc>
                <a:spcPts val="2100"/>
              </a:lnSpc>
            </a:pPr>
            <a:r>
              <a:rPr lang="en-US" sz="1500">
                <a:solidFill>
                  <a:srgbClr val="FFF7D3"/>
                </a:solidFill>
                <a:latin typeface="Overpass"/>
              </a:rPr>
              <a:t>26 de julio. Se celebra el III Foro Legislativo que  da continuidad y avance a las Políticas Públicas, legislación y presupuesto, para la Medicina del Dolor.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6386" y="1258715"/>
            <a:ext cx="19801589" cy="11323916"/>
            <a:chOff x="0" y="0"/>
            <a:chExt cx="5215233" cy="2982431"/>
          </a:xfrm>
        </p:grpSpPr>
        <p:sp>
          <p:nvSpPr>
            <p:cNvPr id="3" name="Freeform 3"/>
            <p:cNvSpPr/>
            <p:nvPr/>
          </p:nvSpPr>
          <p:spPr>
            <a:xfrm>
              <a:off x="0" y="0"/>
              <a:ext cx="5215234" cy="2982431"/>
            </a:xfrm>
            <a:custGeom>
              <a:avLst/>
              <a:gdLst/>
              <a:ahLst/>
              <a:cxnLst/>
              <a:rect l="l" t="t" r="r" b="b"/>
              <a:pathLst>
                <a:path w="5215234" h="2982431">
                  <a:moveTo>
                    <a:pt x="19940" y="0"/>
                  </a:moveTo>
                  <a:lnTo>
                    <a:pt x="5195294" y="0"/>
                  </a:lnTo>
                  <a:cubicBezTo>
                    <a:pt x="5206306" y="0"/>
                    <a:pt x="5215234" y="8927"/>
                    <a:pt x="5215234" y="19940"/>
                  </a:cubicBezTo>
                  <a:lnTo>
                    <a:pt x="5215234" y="2962491"/>
                  </a:lnTo>
                  <a:cubicBezTo>
                    <a:pt x="5215234" y="2973503"/>
                    <a:pt x="5206306" y="2982431"/>
                    <a:pt x="5195294" y="2982431"/>
                  </a:cubicBezTo>
                  <a:lnTo>
                    <a:pt x="19940" y="2982431"/>
                  </a:lnTo>
                  <a:cubicBezTo>
                    <a:pt x="8927" y="2982431"/>
                    <a:pt x="0" y="2973503"/>
                    <a:pt x="0" y="2962491"/>
                  </a:cubicBezTo>
                  <a:lnTo>
                    <a:pt x="0" y="19940"/>
                  </a:lnTo>
                  <a:cubicBezTo>
                    <a:pt x="0" y="8927"/>
                    <a:pt x="8927" y="0"/>
                    <a:pt x="19940" y="0"/>
                  </a:cubicBezTo>
                  <a:close/>
                </a:path>
              </a:pathLst>
            </a:custGeom>
            <a:solidFill>
              <a:srgbClr val="404E50"/>
            </a:solidFill>
          </p:spPr>
          <p:txBody>
            <a:bodyPr/>
            <a:lstStyle/>
            <a:p>
              <a:endParaRPr lang="es-MX"/>
            </a:p>
          </p:txBody>
        </p:sp>
        <p:sp>
          <p:nvSpPr>
            <p:cNvPr id="4" name="TextBox 4"/>
            <p:cNvSpPr txBox="1"/>
            <p:nvPr/>
          </p:nvSpPr>
          <p:spPr>
            <a:xfrm>
              <a:off x="0" y="-38100"/>
              <a:ext cx="5215233" cy="30205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75399" y="-261766"/>
            <a:ext cx="19979614" cy="1520481"/>
            <a:chOff x="0" y="0"/>
            <a:chExt cx="5262121" cy="400456"/>
          </a:xfrm>
        </p:grpSpPr>
        <p:sp>
          <p:nvSpPr>
            <p:cNvPr id="6" name="Freeform 6"/>
            <p:cNvSpPr/>
            <p:nvPr/>
          </p:nvSpPr>
          <p:spPr>
            <a:xfrm>
              <a:off x="0" y="0"/>
              <a:ext cx="5262121" cy="400456"/>
            </a:xfrm>
            <a:custGeom>
              <a:avLst/>
              <a:gdLst/>
              <a:ahLst/>
              <a:cxnLst/>
              <a:rect l="l" t="t" r="r" b="b"/>
              <a:pathLst>
                <a:path w="5262121" h="400456">
                  <a:moveTo>
                    <a:pt x="5262121" y="0"/>
                  </a:moveTo>
                  <a:lnTo>
                    <a:pt x="0" y="0"/>
                  </a:lnTo>
                  <a:lnTo>
                    <a:pt x="101600" y="200228"/>
                  </a:lnTo>
                  <a:lnTo>
                    <a:pt x="0" y="400456"/>
                  </a:lnTo>
                  <a:lnTo>
                    <a:pt x="5262121" y="400456"/>
                  </a:lnTo>
                  <a:lnTo>
                    <a:pt x="5160521" y="200228"/>
                  </a:lnTo>
                  <a:lnTo>
                    <a:pt x="5262121" y="0"/>
                  </a:lnTo>
                  <a:close/>
                </a:path>
              </a:pathLst>
            </a:custGeom>
            <a:solidFill>
              <a:srgbClr val="F2F2F2"/>
            </a:solidFill>
          </p:spPr>
          <p:txBody>
            <a:bodyPr/>
            <a:lstStyle/>
            <a:p>
              <a:endParaRPr lang="es-MX"/>
            </a:p>
          </p:txBody>
        </p:sp>
        <p:sp>
          <p:nvSpPr>
            <p:cNvPr id="7" name="TextBox 7"/>
            <p:cNvSpPr txBox="1"/>
            <p:nvPr/>
          </p:nvSpPr>
          <p:spPr>
            <a:xfrm>
              <a:off x="88900" y="-38100"/>
              <a:ext cx="5084321" cy="43855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71730" y="1728864"/>
            <a:ext cx="11717222" cy="6829273"/>
            <a:chOff x="0" y="0"/>
            <a:chExt cx="3086017" cy="1798656"/>
          </a:xfrm>
        </p:grpSpPr>
        <p:sp>
          <p:nvSpPr>
            <p:cNvPr id="9" name="Freeform 9"/>
            <p:cNvSpPr/>
            <p:nvPr/>
          </p:nvSpPr>
          <p:spPr>
            <a:xfrm>
              <a:off x="0" y="0"/>
              <a:ext cx="3086017" cy="1798656"/>
            </a:xfrm>
            <a:custGeom>
              <a:avLst/>
              <a:gdLst/>
              <a:ahLst/>
              <a:cxnLst/>
              <a:rect l="l" t="t" r="r" b="b"/>
              <a:pathLst>
                <a:path w="3086017" h="1798656">
                  <a:moveTo>
                    <a:pt x="33697" y="0"/>
                  </a:moveTo>
                  <a:lnTo>
                    <a:pt x="3052320" y="0"/>
                  </a:lnTo>
                  <a:cubicBezTo>
                    <a:pt x="3061257" y="0"/>
                    <a:pt x="3069828" y="3550"/>
                    <a:pt x="3076148" y="9870"/>
                  </a:cubicBezTo>
                  <a:cubicBezTo>
                    <a:pt x="3082467" y="16189"/>
                    <a:pt x="3086017" y="24760"/>
                    <a:pt x="3086017" y="33697"/>
                  </a:cubicBezTo>
                  <a:lnTo>
                    <a:pt x="3086017" y="1764959"/>
                  </a:lnTo>
                  <a:cubicBezTo>
                    <a:pt x="3086017" y="1783570"/>
                    <a:pt x="3070931" y="1798656"/>
                    <a:pt x="3052320" y="1798656"/>
                  </a:cubicBezTo>
                  <a:lnTo>
                    <a:pt x="33697" y="1798656"/>
                  </a:lnTo>
                  <a:cubicBezTo>
                    <a:pt x="24760" y="1798656"/>
                    <a:pt x="16189" y="1795106"/>
                    <a:pt x="9870" y="1788787"/>
                  </a:cubicBezTo>
                  <a:cubicBezTo>
                    <a:pt x="3550" y="1782467"/>
                    <a:pt x="0" y="1773896"/>
                    <a:pt x="0" y="1764959"/>
                  </a:cubicBezTo>
                  <a:lnTo>
                    <a:pt x="0" y="33697"/>
                  </a:lnTo>
                  <a:cubicBezTo>
                    <a:pt x="0" y="24760"/>
                    <a:pt x="3550" y="16189"/>
                    <a:pt x="9870" y="9870"/>
                  </a:cubicBezTo>
                  <a:cubicBezTo>
                    <a:pt x="16189" y="3550"/>
                    <a:pt x="24760" y="0"/>
                    <a:pt x="33697" y="0"/>
                  </a:cubicBezTo>
                  <a:close/>
                </a:path>
              </a:pathLst>
            </a:custGeom>
            <a:solidFill>
              <a:srgbClr val="F2F2F2"/>
            </a:solidFill>
            <a:ln w="19050" cap="rnd">
              <a:solidFill>
                <a:srgbClr val="000000"/>
              </a:solidFill>
              <a:prstDash val="solid"/>
              <a:round/>
            </a:ln>
          </p:spPr>
          <p:txBody>
            <a:bodyPr/>
            <a:lstStyle/>
            <a:p>
              <a:endParaRPr lang="es-MX"/>
            </a:p>
          </p:txBody>
        </p:sp>
        <p:sp>
          <p:nvSpPr>
            <p:cNvPr id="10" name="TextBox 10"/>
            <p:cNvSpPr txBox="1"/>
            <p:nvPr/>
          </p:nvSpPr>
          <p:spPr>
            <a:xfrm>
              <a:off x="0" y="-38100"/>
              <a:ext cx="3086017" cy="1836756"/>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6208584" y="9373631"/>
            <a:ext cx="12432729" cy="1319113"/>
            <a:chOff x="0" y="0"/>
            <a:chExt cx="3274464" cy="347421"/>
          </a:xfrm>
        </p:grpSpPr>
        <p:sp>
          <p:nvSpPr>
            <p:cNvPr id="12" name="Freeform 12"/>
            <p:cNvSpPr/>
            <p:nvPr/>
          </p:nvSpPr>
          <p:spPr>
            <a:xfrm>
              <a:off x="0" y="0"/>
              <a:ext cx="3274464" cy="347421"/>
            </a:xfrm>
            <a:custGeom>
              <a:avLst/>
              <a:gdLst/>
              <a:ahLst/>
              <a:cxnLst/>
              <a:rect l="l" t="t" r="r" b="b"/>
              <a:pathLst>
                <a:path w="3274464" h="347421">
                  <a:moveTo>
                    <a:pt x="31758" y="0"/>
                  </a:moveTo>
                  <a:lnTo>
                    <a:pt x="3242706" y="0"/>
                  </a:lnTo>
                  <a:cubicBezTo>
                    <a:pt x="3251128" y="0"/>
                    <a:pt x="3259206" y="3346"/>
                    <a:pt x="3265162" y="9302"/>
                  </a:cubicBezTo>
                  <a:cubicBezTo>
                    <a:pt x="3271118" y="15257"/>
                    <a:pt x="3274464" y="23335"/>
                    <a:pt x="3274464" y="31758"/>
                  </a:cubicBezTo>
                  <a:lnTo>
                    <a:pt x="3274464" y="315663"/>
                  </a:lnTo>
                  <a:cubicBezTo>
                    <a:pt x="3274464" y="324086"/>
                    <a:pt x="3271118" y="332163"/>
                    <a:pt x="3265162" y="338119"/>
                  </a:cubicBezTo>
                  <a:cubicBezTo>
                    <a:pt x="3259206" y="344075"/>
                    <a:pt x="3251128" y="347421"/>
                    <a:pt x="3242706" y="347421"/>
                  </a:cubicBezTo>
                  <a:lnTo>
                    <a:pt x="31758" y="347421"/>
                  </a:lnTo>
                  <a:cubicBezTo>
                    <a:pt x="23335" y="347421"/>
                    <a:pt x="15257" y="344075"/>
                    <a:pt x="9302" y="338119"/>
                  </a:cubicBezTo>
                  <a:cubicBezTo>
                    <a:pt x="3346" y="332163"/>
                    <a:pt x="0" y="324086"/>
                    <a:pt x="0" y="315663"/>
                  </a:cubicBezTo>
                  <a:lnTo>
                    <a:pt x="0" y="31758"/>
                  </a:lnTo>
                  <a:cubicBezTo>
                    <a:pt x="0" y="23335"/>
                    <a:pt x="3346" y="15257"/>
                    <a:pt x="9302" y="9302"/>
                  </a:cubicBezTo>
                  <a:cubicBezTo>
                    <a:pt x="15257" y="3346"/>
                    <a:pt x="23335" y="0"/>
                    <a:pt x="31758" y="0"/>
                  </a:cubicBezTo>
                  <a:close/>
                </a:path>
              </a:pathLst>
            </a:custGeom>
            <a:solidFill>
              <a:srgbClr val="F2F2F2"/>
            </a:solidFill>
          </p:spPr>
          <p:txBody>
            <a:bodyPr/>
            <a:lstStyle/>
            <a:p>
              <a:endParaRPr lang="es-MX"/>
            </a:p>
          </p:txBody>
        </p:sp>
        <p:sp>
          <p:nvSpPr>
            <p:cNvPr id="13" name="TextBox 13"/>
            <p:cNvSpPr txBox="1"/>
            <p:nvPr/>
          </p:nvSpPr>
          <p:spPr>
            <a:xfrm>
              <a:off x="0" y="-38100"/>
              <a:ext cx="3274464" cy="385521"/>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575404" y="117687"/>
            <a:ext cx="1163238" cy="1828272"/>
          </a:xfrm>
          <a:custGeom>
            <a:avLst/>
            <a:gdLst/>
            <a:ahLst/>
            <a:cxnLst/>
            <a:rect l="l" t="t" r="r" b="b"/>
            <a:pathLst>
              <a:path w="1163238" h="1828272">
                <a:moveTo>
                  <a:pt x="0" y="0"/>
                </a:moveTo>
                <a:lnTo>
                  <a:pt x="1163238" y="0"/>
                </a:lnTo>
                <a:lnTo>
                  <a:pt x="1163238" y="1828272"/>
                </a:lnTo>
                <a:lnTo>
                  <a:pt x="0" y="1828272"/>
                </a:lnTo>
                <a:lnTo>
                  <a:pt x="0" y="0"/>
                </a:lnTo>
                <a:close/>
              </a:path>
            </a:pathLst>
          </a:custGeom>
          <a:blipFill>
            <a:blip r:embed="rId2"/>
            <a:stretch>
              <a:fillRect/>
            </a:stretch>
          </a:blipFill>
        </p:spPr>
        <p:txBody>
          <a:bodyPr/>
          <a:lstStyle/>
          <a:p>
            <a:endParaRPr lang="es-MX"/>
          </a:p>
        </p:txBody>
      </p:sp>
      <p:sp>
        <p:nvSpPr>
          <p:cNvPr id="15" name="Freeform 15"/>
          <p:cNvSpPr/>
          <p:nvPr/>
        </p:nvSpPr>
        <p:spPr>
          <a:xfrm>
            <a:off x="10231505" y="414240"/>
            <a:ext cx="2118247" cy="881746"/>
          </a:xfrm>
          <a:custGeom>
            <a:avLst/>
            <a:gdLst/>
            <a:ahLst/>
            <a:cxnLst/>
            <a:rect l="l" t="t" r="r" b="b"/>
            <a:pathLst>
              <a:path w="2118247" h="881746">
                <a:moveTo>
                  <a:pt x="0" y="0"/>
                </a:moveTo>
                <a:lnTo>
                  <a:pt x="2118247" y="0"/>
                </a:lnTo>
                <a:lnTo>
                  <a:pt x="2118247" y="881746"/>
                </a:lnTo>
                <a:lnTo>
                  <a:pt x="0" y="8817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
        <p:nvSpPr>
          <p:cNvPr id="16" name="AutoShape 16"/>
          <p:cNvSpPr/>
          <p:nvPr/>
        </p:nvSpPr>
        <p:spPr>
          <a:xfrm flipH="1">
            <a:off x="1738642" y="1028700"/>
            <a:ext cx="8224711" cy="3123"/>
          </a:xfrm>
          <a:prstGeom prst="line">
            <a:avLst/>
          </a:prstGeom>
          <a:ln w="38100" cap="flat">
            <a:solidFill>
              <a:srgbClr val="000000"/>
            </a:solidFill>
            <a:prstDash val="solid"/>
            <a:headEnd type="none" w="sm" len="sm"/>
            <a:tailEnd type="arrow" w="med" len="sm"/>
          </a:ln>
        </p:spPr>
        <p:txBody>
          <a:bodyPr/>
          <a:lstStyle/>
          <a:p>
            <a:endParaRPr lang="es-MX"/>
          </a:p>
        </p:txBody>
      </p:sp>
      <p:sp>
        <p:nvSpPr>
          <p:cNvPr id="17" name="Freeform 17"/>
          <p:cNvSpPr/>
          <p:nvPr/>
        </p:nvSpPr>
        <p:spPr>
          <a:xfrm>
            <a:off x="9963353" y="761414"/>
            <a:ext cx="538488" cy="534572"/>
          </a:xfrm>
          <a:custGeom>
            <a:avLst/>
            <a:gdLst/>
            <a:ahLst/>
            <a:cxnLst/>
            <a:rect l="l" t="t" r="r" b="b"/>
            <a:pathLst>
              <a:path w="538488" h="534572">
                <a:moveTo>
                  <a:pt x="0" y="0"/>
                </a:moveTo>
                <a:lnTo>
                  <a:pt x="538488" y="0"/>
                </a:lnTo>
                <a:lnTo>
                  <a:pt x="538488" y="534572"/>
                </a:lnTo>
                <a:lnTo>
                  <a:pt x="0" y="5345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18" name="Freeform 18"/>
          <p:cNvSpPr/>
          <p:nvPr/>
        </p:nvSpPr>
        <p:spPr>
          <a:xfrm>
            <a:off x="17740206" y="8829858"/>
            <a:ext cx="538336" cy="543774"/>
          </a:xfrm>
          <a:custGeom>
            <a:avLst/>
            <a:gdLst/>
            <a:ahLst/>
            <a:cxnLst/>
            <a:rect l="l" t="t" r="r" b="b"/>
            <a:pathLst>
              <a:path w="538336" h="543774">
                <a:moveTo>
                  <a:pt x="0" y="0"/>
                </a:moveTo>
                <a:lnTo>
                  <a:pt x="538336" y="0"/>
                </a:lnTo>
                <a:lnTo>
                  <a:pt x="538336" y="543773"/>
                </a:lnTo>
                <a:lnTo>
                  <a:pt x="0" y="543773"/>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9" name="Freeform 19"/>
          <p:cNvSpPr/>
          <p:nvPr/>
        </p:nvSpPr>
        <p:spPr>
          <a:xfrm rot="1346505">
            <a:off x="11090360" y="7002210"/>
            <a:ext cx="971006" cy="1703520"/>
          </a:xfrm>
          <a:custGeom>
            <a:avLst/>
            <a:gdLst/>
            <a:ahLst/>
            <a:cxnLst/>
            <a:rect l="l" t="t" r="r" b="b"/>
            <a:pathLst>
              <a:path w="971006" h="1703520">
                <a:moveTo>
                  <a:pt x="0" y="0"/>
                </a:moveTo>
                <a:lnTo>
                  <a:pt x="971006" y="0"/>
                </a:lnTo>
                <a:lnTo>
                  <a:pt x="971006" y="1703519"/>
                </a:lnTo>
                <a:lnTo>
                  <a:pt x="0" y="1703519"/>
                </a:lnTo>
                <a:lnTo>
                  <a:pt x="0" y="0"/>
                </a:lnTo>
                <a:close/>
              </a:path>
            </a:pathLst>
          </a:custGeom>
          <a:blipFill>
            <a:blip r:embed="rId9"/>
            <a:stretch>
              <a:fillRect/>
            </a:stretch>
          </a:blipFill>
        </p:spPr>
        <p:txBody>
          <a:bodyPr/>
          <a:lstStyle/>
          <a:p>
            <a:endParaRPr lang="es-MX"/>
          </a:p>
        </p:txBody>
      </p:sp>
      <p:sp>
        <p:nvSpPr>
          <p:cNvPr id="20" name="Freeform 20"/>
          <p:cNvSpPr/>
          <p:nvPr/>
        </p:nvSpPr>
        <p:spPr>
          <a:xfrm rot="-530983">
            <a:off x="11343408" y="1574424"/>
            <a:ext cx="735640" cy="743070"/>
          </a:xfrm>
          <a:custGeom>
            <a:avLst/>
            <a:gdLst/>
            <a:ahLst/>
            <a:cxnLst/>
            <a:rect l="l" t="t" r="r" b="b"/>
            <a:pathLst>
              <a:path w="735640" h="743070">
                <a:moveTo>
                  <a:pt x="0" y="0"/>
                </a:moveTo>
                <a:lnTo>
                  <a:pt x="735640" y="0"/>
                </a:lnTo>
                <a:lnTo>
                  <a:pt x="735640" y="743070"/>
                </a:lnTo>
                <a:lnTo>
                  <a:pt x="0" y="743070"/>
                </a:lnTo>
                <a:lnTo>
                  <a:pt x="0" y="0"/>
                </a:lnTo>
                <a:close/>
              </a:path>
            </a:pathLst>
          </a:custGeom>
          <a:blipFill>
            <a:blip r:embed="rId10">
              <a:alphaModFix amt="5000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21" name="Freeform 21"/>
          <p:cNvSpPr/>
          <p:nvPr/>
        </p:nvSpPr>
        <p:spPr>
          <a:xfrm>
            <a:off x="2467235" y="7582083"/>
            <a:ext cx="538336" cy="543774"/>
          </a:xfrm>
          <a:custGeom>
            <a:avLst/>
            <a:gdLst/>
            <a:ahLst/>
            <a:cxnLst/>
            <a:rect l="l" t="t" r="r" b="b"/>
            <a:pathLst>
              <a:path w="538336" h="543774">
                <a:moveTo>
                  <a:pt x="0" y="0"/>
                </a:moveTo>
                <a:lnTo>
                  <a:pt x="538336" y="0"/>
                </a:lnTo>
                <a:lnTo>
                  <a:pt x="538336" y="543773"/>
                </a:lnTo>
                <a:lnTo>
                  <a:pt x="0" y="543773"/>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txBody>
          <a:bodyPr/>
          <a:lstStyle/>
          <a:p>
            <a:endParaRPr lang="es-MX"/>
          </a:p>
        </p:txBody>
      </p:sp>
      <p:grpSp>
        <p:nvGrpSpPr>
          <p:cNvPr id="22" name="Group 22"/>
          <p:cNvGrpSpPr/>
          <p:nvPr/>
        </p:nvGrpSpPr>
        <p:grpSpPr>
          <a:xfrm>
            <a:off x="6959214" y="3536350"/>
            <a:ext cx="4448521" cy="3237676"/>
            <a:chOff x="0" y="0"/>
            <a:chExt cx="1171627" cy="852721"/>
          </a:xfrm>
        </p:grpSpPr>
        <p:sp>
          <p:nvSpPr>
            <p:cNvPr id="23" name="Freeform 23"/>
            <p:cNvSpPr/>
            <p:nvPr/>
          </p:nvSpPr>
          <p:spPr>
            <a:xfrm>
              <a:off x="0" y="0"/>
              <a:ext cx="1171627" cy="852721"/>
            </a:xfrm>
            <a:custGeom>
              <a:avLst/>
              <a:gdLst/>
              <a:ahLst/>
              <a:cxnLst/>
              <a:rect l="l" t="t" r="r" b="b"/>
              <a:pathLst>
                <a:path w="1171627" h="852721">
                  <a:moveTo>
                    <a:pt x="0" y="0"/>
                  </a:moveTo>
                  <a:lnTo>
                    <a:pt x="1171627" y="0"/>
                  </a:lnTo>
                  <a:lnTo>
                    <a:pt x="1171627" y="852721"/>
                  </a:lnTo>
                  <a:lnTo>
                    <a:pt x="0" y="852721"/>
                  </a:lnTo>
                  <a:close/>
                </a:path>
              </a:pathLst>
            </a:custGeom>
            <a:solidFill>
              <a:srgbClr val="F2F2F2"/>
            </a:solidFill>
            <a:ln w="38100" cap="sq">
              <a:solidFill>
                <a:srgbClr val="404E50"/>
              </a:solidFill>
              <a:prstDash val="solid"/>
              <a:miter/>
            </a:ln>
          </p:spPr>
          <p:txBody>
            <a:bodyPr/>
            <a:lstStyle/>
            <a:p>
              <a:endParaRPr lang="es-MX"/>
            </a:p>
          </p:txBody>
        </p:sp>
        <p:sp>
          <p:nvSpPr>
            <p:cNvPr id="24" name="TextBox 24"/>
            <p:cNvSpPr txBox="1"/>
            <p:nvPr/>
          </p:nvSpPr>
          <p:spPr>
            <a:xfrm>
              <a:off x="0" y="-38100"/>
              <a:ext cx="1171627" cy="890821"/>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065469" y="2183589"/>
            <a:ext cx="5712770" cy="5844032"/>
          </a:xfrm>
          <a:prstGeom prst="rect">
            <a:avLst/>
          </a:prstGeom>
        </p:spPr>
        <p:txBody>
          <a:bodyPr lIns="0" tIns="0" rIns="0" bIns="0" rtlCol="0" anchor="t">
            <a:spAutoFit/>
          </a:bodyPr>
          <a:lstStyle/>
          <a:p>
            <a:pPr algn="just">
              <a:lnSpc>
                <a:spcPts val="2240"/>
              </a:lnSpc>
            </a:pPr>
            <a:r>
              <a:rPr lang="en-US" sz="1600">
                <a:solidFill>
                  <a:srgbClr val="000000"/>
                </a:solidFill>
                <a:latin typeface="Overpass"/>
              </a:rPr>
              <a:t>La Organización Mundial de la Salud (OMS), definió al </a:t>
            </a:r>
            <a:r>
              <a:rPr lang="en-US" sz="1600">
                <a:solidFill>
                  <a:srgbClr val="000000"/>
                </a:solidFill>
                <a:latin typeface="Overpass Ultra-Bold"/>
              </a:rPr>
              <a:t>dolor crónico como aquel que excede el criterio de temporalidad de tres meses. </a:t>
            </a:r>
          </a:p>
          <a:p>
            <a:pPr algn="just">
              <a:lnSpc>
                <a:spcPts val="2240"/>
              </a:lnSpc>
            </a:pPr>
            <a:r>
              <a:rPr lang="en-US" sz="1600">
                <a:solidFill>
                  <a:srgbClr val="000000"/>
                </a:solidFill>
                <a:latin typeface="Overpass"/>
              </a:rPr>
              <a:t>En mayo de 2019, el mismo organismo lanzó la nueva clasificación internacional de enfermedades </a:t>
            </a:r>
            <a:r>
              <a:rPr lang="en-US" sz="1600">
                <a:solidFill>
                  <a:srgbClr val="000000"/>
                </a:solidFill>
                <a:latin typeface="Overpass Ultra-Bold"/>
              </a:rPr>
              <a:t>CIE-11</a:t>
            </a:r>
            <a:r>
              <a:rPr lang="en-US" sz="1600">
                <a:solidFill>
                  <a:srgbClr val="000000"/>
                </a:solidFill>
                <a:latin typeface="Overpass"/>
              </a:rPr>
              <a:t>, la cual </a:t>
            </a:r>
            <a:r>
              <a:rPr lang="en-US" sz="1600">
                <a:solidFill>
                  <a:srgbClr val="000000"/>
                </a:solidFill>
                <a:latin typeface="Overpass Ultra-Bold"/>
              </a:rPr>
              <a:t>identifica y reconoce al dolor crónico como una enfermedad y lo divide en siete grupos:</a:t>
            </a:r>
            <a:r>
              <a:rPr lang="en-US" sz="1600">
                <a:solidFill>
                  <a:srgbClr val="000000"/>
                </a:solidFill>
                <a:latin typeface="Overpass"/>
              </a:rPr>
              <a:t> </a:t>
            </a:r>
          </a:p>
          <a:p>
            <a:pPr algn="just">
              <a:lnSpc>
                <a:spcPts val="1960"/>
              </a:lnSpc>
            </a:pPr>
            <a:endParaRPr lang="en-US" sz="1600">
              <a:solidFill>
                <a:srgbClr val="000000"/>
              </a:solidFill>
              <a:latin typeface="Overpass"/>
            </a:endParaRPr>
          </a:p>
          <a:p>
            <a:pPr algn="just">
              <a:lnSpc>
                <a:spcPts val="1120"/>
              </a:lnSpc>
            </a:pPr>
            <a:endParaRPr lang="en-US" sz="1600">
              <a:solidFill>
                <a:srgbClr val="000000"/>
              </a:solidFill>
              <a:latin typeface="Overpass"/>
            </a:endParaRPr>
          </a:p>
          <a:p>
            <a:pPr algn="just">
              <a:lnSpc>
                <a:spcPts val="2100"/>
              </a:lnSpc>
            </a:pPr>
            <a:r>
              <a:rPr lang="en-US" sz="1500">
                <a:solidFill>
                  <a:srgbClr val="000000"/>
                </a:solidFill>
                <a:latin typeface="Overpass"/>
              </a:rPr>
              <a:t>            Dolor crónico primario.</a:t>
            </a:r>
          </a:p>
          <a:p>
            <a:pPr algn="just">
              <a:lnSpc>
                <a:spcPts val="2100"/>
              </a:lnSpc>
            </a:pPr>
            <a:endParaRPr lang="en-US" sz="1500">
              <a:solidFill>
                <a:srgbClr val="000000"/>
              </a:solidFill>
              <a:latin typeface="Overpass"/>
            </a:endParaRPr>
          </a:p>
          <a:p>
            <a:pPr algn="just">
              <a:lnSpc>
                <a:spcPts val="2100"/>
              </a:lnSpc>
            </a:pPr>
            <a:r>
              <a:rPr lang="en-US" sz="1500">
                <a:solidFill>
                  <a:srgbClr val="000000"/>
                </a:solidFill>
                <a:latin typeface="Overpass"/>
              </a:rPr>
              <a:t>            Dolor crónico oncológico.</a:t>
            </a:r>
          </a:p>
          <a:p>
            <a:pPr algn="just">
              <a:lnSpc>
                <a:spcPts val="2240"/>
              </a:lnSpc>
            </a:pPr>
            <a:endParaRPr lang="en-US" sz="1500">
              <a:solidFill>
                <a:srgbClr val="000000"/>
              </a:solidFill>
              <a:latin typeface="Overpass"/>
            </a:endParaRPr>
          </a:p>
          <a:p>
            <a:pPr algn="just">
              <a:lnSpc>
                <a:spcPts val="2099"/>
              </a:lnSpc>
            </a:pPr>
            <a:r>
              <a:rPr lang="en-US" sz="1499">
                <a:solidFill>
                  <a:srgbClr val="000000"/>
                </a:solidFill>
                <a:latin typeface="Overpass"/>
              </a:rPr>
              <a:t>            Dolor crónico postquirúrgico o postraumático.</a:t>
            </a:r>
          </a:p>
          <a:p>
            <a:pPr algn="just">
              <a:lnSpc>
                <a:spcPts val="2100"/>
              </a:lnSpc>
            </a:pPr>
            <a:endParaRPr lang="en-US" sz="1499">
              <a:solidFill>
                <a:srgbClr val="000000"/>
              </a:solidFill>
              <a:latin typeface="Overpass"/>
            </a:endParaRPr>
          </a:p>
          <a:p>
            <a:pPr algn="just">
              <a:lnSpc>
                <a:spcPts val="2099"/>
              </a:lnSpc>
            </a:pPr>
            <a:r>
              <a:rPr lang="en-US" sz="1499">
                <a:solidFill>
                  <a:srgbClr val="000000"/>
                </a:solidFill>
                <a:latin typeface="Overpass"/>
              </a:rPr>
              <a:t>            Dolor crónico neuropático.</a:t>
            </a:r>
          </a:p>
          <a:p>
            <a:pPr algn="just">
              <a:lnSpc>
                <a:spcPts val="2240"/>
              </a:lnSpc>
            </a:pPr>
            <a:endParaRPr lang="en-US" sz="1499">
              <a:solidFill>
                <a:srgbClr val="000000"/>
              </a:solidFill>
              <a:latin typeface="Overpass"/>
            </a:endParaRPr>
          </a:p>
          <a:p>
            <a:pPr algn="just">
              <a:lnSpc>
                <a:spcPts val="2099"/>
              </a:lnSpc>
            </a:pPr>
            <a:r>
              <a:rPr lang="en-US" sz="1499">
                <a:solidFill>
                  <a:srgbClr val="000000"/>
                </a:solidFill>
                <a:latin typeface="Overpass"/>
              </a:rPr>
              <a:t>           Dolor orofacial secundario y cefalea.</a:t>
            </a:r>
          </a:p>
          <a:p>
            <a:pPr algn="just">
              <a:lnSpc>
                <a:spcPts val="2100"/>
              </a:lnSpc>
            </a:pPr>
            <a:endParaRPr lang="en-US" sz="1499">
              <a:solidFill>
                <a:srgbClr val="000000"/>
              </a:solidFill>
              <a:latin typeface="Overpass"/>
            </a:endParaRPr>
          </a:p>
          <a:p>
            <a:pPr algn="just">
              <a:lnSpc>
                <a:spcPts val="2099"/>
              </a:lnSpc>
            </a:pPr>
            <a:r>
              <a:rPr lang="en-US" sz="1499">
                <a:solidFill>
                  <a:srgbClr val="000000"/>
                </a:solidFill>
                <a:latin typeface="Overpass"/>
              </a:rPr>
              <a:t>           Dolor crónico visceral secundario.</a:t>
            </a:r>
          </a:p>
          <a:p>
            <a:pPr algn="just">
              <a:lnSpc>
                <a:spcPts val="2380"/>
              </a:lnSpc>
            </a:pPr>
            <a:endParaRPr lang="en-US" sz="1499">
              <a:solidFill>
                <a:srgbClr val="000000"/>
              </a:solidFill>
              <a:latin typeface="Overpass"/>
            </a:endParaRPr>
          </a:p>
          <a:p>
            <a:pPr algn="just">
              <a:lnSpc>
                <a:spcPts val="2099"/>
              </a:lnSpc>
            </a:pPr>
            <a:r>
              <a:rPr lang="en-US" sz="1499">
                <a:solidFill>
                  <a:srgbClr val="000000"/>
                </a:solidFill>
                <a:latin typeface="Overpass"/>
              </a:rPr>
              <a:t>           Dolor crónico músculo-esquelético secundario.</a:t>
            </a:r>
          </a:p>
        </p:txBody>
      </p:sp>
      <p:grpSp>
        <p:nvGrpSpPr>
          <p:cNvPr id="26" name="Group 26"/>
          <p:cNvGrpSpPr/>
          <p:nvPr/>
        </p:nvGrpSpPr>
        <p:grpSpPr>
          <a:xfrm>
            <a:off x="1157023" y="4441521"/>
            <a:ext cx="308107" cy="3586100"/>
            <a:chOff x="0" y="0"/>
            <a:chExt cx="410809" cy="4781467"/>
          </a:xfrm>
        </p:grpSpPr>
        <p:grpSp>
          <p:nvGrpSpPr>
            <p:cNvPr id="27" name="Group 27"/>
            <p:cNvGrpSpPr/>
            <p:nvPr/>
          </p:nvGrpSpPr>
          <p:grpSpPr>
            <a:xfrm rot="5400000">
              <a:off x="-40159" y="743180"/>
              <a:ext cx="486170" cy="405851"/>
              <a:chOff x="0" y="0"/>
              <a:chExt cx="96034" cy="80168"/>
            </a:xfrm>
          </p:grpSpPr>
          <p:sp>
            <p:nvSpPr>
              <p:cNvPr id="28" name="Freeform 28"/>
              <p:cNvSpPr/>
              <p:nvPr/>
            </p:nvSpPr>
            <p:spPr>
              <a:xfrm>
                <a:off x="0" y="0"/>
                <a:ext cx="96034" cy="80168"/>
              </a:xfrm>
              <a:custGeom>
                <a:avLst/>
                <a:gdLst/>
                <a:ahLst/>
                <a:cxnLst/>
                <a:rect l="l" t="t" r="r" b="b"/>
                <a:pathLst>
                  <a:path w="96034" h="80168">
                    <a:moveTo>
                      <a:pt x="0" y="0"/>
                    </a:moveTo>
                    <a:lnTo>
                      <a:pt x="96034" y="0"/>
                    </a:lnTo>
                    <a:lnTo>
                      <a:pt x="96034" y="80168"/>
                    </a:lnTo>
                    <a:lnTo>
                      <a:pt x="0" y="80168"/>
                    </a:lnTo>
                    <a:close/>
                  </a:path>
                </a:pathLst>
              </a:custGeom>
              <a:solidFill>
                <a:srgbClr val="7B988E"/>
              </a:solidFill>
              <a:ln w="19050" cap="sq">
                <a:solidFill>
                  <a:srgbClr val="4B4856"/>
                </a:solidFill>
                <a:prstDash val="solid"/>
                <a:miter/>
              </a:ln>
            </p:spPr>
            <p:txBody>
              <a:bodyPr/>
              <a:lstStyle/>
              <a:p>
                <a:endParaRPr lang="es-MX"/>
              </a:p>
            </p:txBody>
          </p:sp>
          <p:sp>
            <p:nvSpPr>
              <p:cNvPr id="29" name="TextBox 29"/>
              <p:cNvSpPr txBox="1"/>
              <p:nvPr/>
            </p:nvSpPr>
            <p:spPr>
              <a:xfrm>
                <a:off x="0" y="-38100"/>
                <a:ext cx="96034" cy="11826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0" name="Group 30"/>
            <p:cNvGrpSpPr/>
            <p:nvPr/>
          </p:nvGrpSpPr>
          <p:grpSpPr>
            <a:xfrm rot="5400000">
              <a:off x="-36025" y="1457950"/>
              <a:ext cx="486170" cy="405851"/>
              <a:chOff x="0" y="0"/>
              <a:chExt cx="96034" cy="80168"/>
            </a:xfrm>
          </p:grpSpPr>
          <p:sp>
            <p:nvSpPr>
              <p:cNvPr id="31" name="Freeform 31"/>
              <p:cNvSpPr/>
              <p:nvPr/>
            </p:nvSpPr>
            <p:spPr>
              <a:xfrm>
                <a:off x="0" y="0"/>
                <a:ext cx="96034" cy="80168"/>
              </a:xfrm>
              <a:custGeom>
                <a:avLst/>
                <a:gdLst/>
                <a:ahLst/>
                <a:cxnLst/>
                <a:rect l="l" t="t" r="r" b="b"/>
                <a:pathLst>
                  <a:path w="96034" h="80168">
                    <a:moveTo>
                      <a:pt x="0" y="0"/>
                    </a:moveTo>
                    <a:lnTo>
                      <a:pt x="96034" y="0"/>
                    </a:lnTo>
                    <a:lnTo>
                      <a:pt x="96034" y="80168"/>
                    </a:lnTo>
                    <a:lnTo>
                      <a:pt x="0" y="80168"/>
                    </a:lnTo>
                    <a:close/>
                  </a:path>
                </a:pathLst>
              </a:custGeom>
              <a:solidFill>
                <a:srgbClr val="7B988E"/>
              </a:solidFill>
              <a:ln w="19050" cap="sq">
                <a:solidFill>
                  <a:srgbClr val="4B4856"/>
                </a:solidFill>
                <a:prstDash val="solid"/>
                <a:miter/>
              </a:ln>
            </p:spPr>
            <p:txBody>
              <a:bodyPr/>
              <a:lstStyle/>
              <a:p>
                <a:endParaRPr lang="es-MX"/>
              </a:p>
            </p:txBody>
          </p:sp>
          <p:sp>
            <p:nvSpPr>
              <p:cNvPr id="32" name="TextBox 32"/>
              <p:cNvSpPr txBox="1"/>
              <p:nvPr/>
            </p:nvSpPr>
            <p:spPr>
              <a:xfrm>
                <a:off x="0" y="-38100"/>
                <a:ext cx="96034" cy="11826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3" name="Group 33"/>
            <p:cNvGrpSpPr/>
            <p:nvPr/>
          </p:nvGrpSpPr>
          <p:grpSpPr>
            <a:xfrm rot="5400000">
              <a:off x="-35201" y="2170987"/>
              <a:ext cx="486170" cy="405851"/>
              <a:chOff x="0" y="0"/>
              <a:chExt cx="96034" cy="80168"/>
            </a:xfrm>
          </p:grpSpPr>
          <p:sp>
            <p:nvSpPr>
              <p:cNvPr id="34" name="Freeform 34"/>
              <p:cNvSpPr/>
              <p:nvPr/>
            </p:nvSpPr>
            <p:spPr>
              <a:xfrm>
                <a:off x="0" y="0"/>
                <a:ext cx="96034" cy="80168"/>
              </a:xfrm>
              <a:custGeom>
                <a:avLst/>
                <a:gdLst/>
                <a:ahLst/>
                <a:cxnLst/>
                <a:rect l="l" t="t" r="r" b="b"/>
                <a:pathLst>
                  <a:path w="96034" h="80168">
                    <a:moveTo>
                      <a:pt x="0" y="0"/>
                    </a:moveTo>
                    <a:lnTo>
                      <a:pt x="96034" y="0"/>
                    </a:lnTo>
                    <a:lnTo>
                      <a:pt x="96034" y="80168"/>
                    </a:lnTo>
                    <a:lnTo>
                      <a:pt x="0" y="80168"/>
                    </a:lnTo>
                    <a:close/>
                  </a:path>
                </a:pathLst>
              </a:custGeom>
              <a:solidFill>
                <a:srgbClr val="7B988E"/>
              </a:solidFill>
              <a:ln w="19050" cap="sq">
                <a:solidFill>
                  <a:srgbClr val="4B4856"/>
                </a:solidFill>
                <a:prstDash val="solid"/>
                <a:miter/>
              </a:ln>
            </p:spPr>
            <p:txBody>
              <a:bodyPr/>
              <a:lstStyle/>
              <a:p>
                <a:endParaRPr lang="es-MX"/>
              </a:p>
            </p:txBody>
          </p:sp>
          <p:sp>
            <p:nvSpPr>
              <p:cNvPr id="35" name="TextBox 35"/>
              <p:cNvSpPr txBox="1"/>
              <p:nvPr/>
            </p:nvSpPr>
            <p:spPr>
              <a:xfrm>
                <a:off x="0" y="-38100"/>
                <a:ext cx="96034" cy="11826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6" name="Group 36"/>
            <p:cNvGrpSpPr/>
            <p:nvPr/>
          </p:nvGrpSpPr>
          <p:grpSpPr>
            <a:xfrm rot="5400000">
              <a:off x="-40159" y="2885757"/>
              <a:ext cx="486170" cy="405851"/>
              <a:chOff x="0" y="0"/>
              <a:chExt cx="96034" cy="80168"/>
            </a:xfrm>
          </p:grpSpPr>
          <p:sp>
            <p:nvSpPr>
              <p:cNvPr id="37" name="Freeform 37"/>
              <p:cNvSpPr/>
              <p:nvPr/>
            </p:nvSpPr>
            <p:spPr>
              <a:xfrm>
                <a:off x="0" y="0"/>
                <a:ext cx="96034" cy="80168"/>
              </a:xfrm>
              <a:custGeom>
                <a:avLst/>
                <a:gdLst/>
                <a:ahLst/>
                <a:cxnLst/>
                <a:rect l="l" t="t" r="r" b="b"/>
                <a:pathLst>
                  <a:path w="96034" h="80168">
                    <a:moveTo>
                      <a:pt x="0" y="0"/>
                    </a:moveTo>
                    <a:lnTo>
                      <a:pt x="96034" y="0"/>
                    </a:lnTo>
                    <a:lnTo>
                      <a:pt x="96034" y="80168"/>
                    </a:lnTo>
                    <a:lnTo>
                      <a:pt x="0" y="80168"/>
                    </a:lnTo>
                    <a:close/>
                  </a:path>
                </a:pathLst>
              </a:custGeom>
              <a:solidFill>
                <a:srgbClr val="7B988E"/>
              </a:solidFill>
              <a:ln w="19050" cap="sq">
                <a:solidFill>
                  <a:srgbClr val="4B4856"/>
                </a:solidFill>
                <a:prstDash val="solid"/>
                <a:miter/>
              </a:ln>
            </p:spPr>
            <p:txBody>
              <a:bodyPr/>
              <a:lstStyle/>
              <a:p>
                <a:endParaRPr lang="es-MX"/>
              </a:p>
            </p:txBody>
          </p:sp>
          <p:sp>
            <p:nvSpPr>
              <p:cNvPr id="38" name="TextBox 38"/>
              <p:cNvSpPr txBox="1"/>
              <p:nvPr/>
            </p:nvSpPr>
            <p:spPr>
              <a:xfrm>
                <a:off x="0" y="-38100"/>
                <a:ext cx="96034" cy="11826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9" name="Group 39"/>
            <p:cNvGrpSpPr/>
            <p:nvPr/>
          </p:nvGrpSpPr>
          <p:grpSpPr>
            <a:xfrm rot="5400000">
              <a:off x="-40159" y="4335456"/>
              <a:ext cx="486170" cy="405851"/>
              <a:chOff x="0" y="0"/>
              <a:chExt cx="96034" cy="80168"/>
            </a:xfrm>
          </p:grpSpPr>
          <p:sp>
            <p:nvSpPr>
              <p:cNvPr id="40" name="Freeform 40"/>
              <p:cNvSpPr/>
              <p:nvPr/>
            </p:nvSpPr>
            <p:spPr>
              <a:xfrm>
                <a:off x="0" y="0"/>
                <a:ext cx="96034" cy="80168"/>
              </a:xfrm>
              <a:custGeom>
                <a:avLst/>
                <a:gdLst/>
                <a:ahLst/>
                <a:cxnLst/>
                <a:rect l="l" t="t" r="r" b="b"/>
                <a:pathLst>
                  <a:path w="96034" h="80168">
                    <a:moveTo>
                      <a:pt x="0" y="0"/>
                    </a:moveTo>
                    <a:lnTo>
                      <a:pt x="96034" y="0"/>
                    </a:lnTo>
                    <a:lnTo>
                      <a:pt x="96034" y="80168"/>
                    </a:lnTo>
                    <a:lnTo>
                      <a:pt x="0" y="80168"/>
                    </a:lnTo>
                    <a:close/>
                  </a:path>
                </a:pathLst>
              </a:custGeom>
              <a:solidFill>
                <a:srgbClr val="7B988E"/>
              </a:solidFill>
              <a:ln w="19050" cap="sq">
                <a:solidFill>
                  <a:srgbClr val="4B4856"/>
                </a:solidFill>
                <a:prstDash val="solid"/>
                <a:miter/>
              </a:ln>
            </p:spPr>
            <p:txBody>
              <a:bodyPr/>
              <a:lstStyle/>
              <a:p>
                <a:endParaRPr lang="es-MX"/>
              </a:p>
            </p:txBody>
          </p:sp>
          <p:sp>
            <p:nvSpPr>
              <p:cNvPr id="41" name="TextBox 41"/>
              <p:cNvSpPr txBox="1"/>
              <p:nvPr/>
            </p:nvSpPr>
            <p:spPr>
              <a:xfrm>
                <a:off x="0" y="-38100"/>
                <a:ext cx="96034" cy="11826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2" name="Group 42"/>
            <p:cNvGrpSpPr/>
            <p:nvPr/>
          </p:nvGrpSpPr>
          <p:grpSpPr>
            <a:xfrm rot="5400000">
              <a:off x="-36025" y="3600527"/>
              <a:ext cx="486170" cy="405851"/>
              <a:chOff x="0" y="0"/>
              <a:chExt cx="96034" cy="80168"/>
            </a:xfrm>
          </p:grpSpPr>
          <p:sp>
            <p:nvSpPr>
              <p:cNvPr id="43" name="Freeform 43"/>
              <p:cNvSpPr/>
              <p:nvPr/>
            </p:nvSpPr>
            <p:spPr>
              <a:xfrm>
                <a:off x="0" y="0"/>
                <a:ext cx="96034" cy="80168"/>
              </a:xfrm>
              <a:custGeom>
                <a:avLst/>
                <a:gdLst/>
                <a:ahLst/>
                <a:cxnLst/>
                <a:rect l="l" t="t" r="r" b="b"/>
                <a:pathLst>
                  <a:path w="96034" h="80168">
                    <a:moveTo>
                      <a:pt x="0" y="0"/>
                    </a:moveTo>
                    <a:lnTo>
                      <a:pt x="96034" y="0"/>
                    </a:lnTo>
                    <a:lnTo>
                      <a:pt x="96034" y="80168"/>
                    </a:lnTo>
                    <a:lnTo>
                      <a:pt x="0" y="80168"/>
                    </a:lnTo>
                    <a:close/>
                  </a:path>
                </a:pathLst>
              </a:custGeom>
              <a:solidFill>
                <a:srgbClr val="7B988E"/>
              </a:solidFill>
              <a:ln w="19050" cap="sq">
                <a:solidFill>
                  <a:srgbClr val="4B4856"/>
                </a:solidFill>
                <a:prstDash val="solid"/>
                <a:miter/>
              </a:ln>
            </p:spPr>
            <p:txBody>
              <a:bodyPr/>
              <a:lstStyle/>
              <a:p>
                <a:endParaRPr lang="es-MX"/>
              </a:p>
            </p:txBody>
          </p:sp>
          <p:sp>
            <p:nvSpPr>
              <p:cNvPr id="44" name="TextBox 44"/>
              <p:cNvSpPr txBox="1"/>
              <p:nvPr/>
            </p:nvSpPr>
            <p:spPr>
              <a:xfrm>
                <a:off x="0" y="-38100"/>
                <a:ext cx="96034" cy="118268"/>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5" name="Group 45"/>
            <p:cNvGrpSpPr/>
            <p:nvPr/>
          </p:nvGrpSpPr>
          <p:grpSpPr>
            <a:xfrm rot="5400000">
              <a:off x="-35201" y="40159"/>
              <a:ext cx="486170" cy="405851"/>
              <a:chOff x="0" y="0"/>
              <a:chExt cx="96034" cy="80168"/>
            </a:xfrm>
          </p:grpSpPr>
          <p:sp>
            <p:nvSpPr>
              <p:cNvPr id="46" name="Freeform 46"/>
              <p:cNvSpPr/>
              <p:nvPr/>
            </p:nvSpPr>
            <p:spPr>
              <a:xfrm>
                <a:off x="0" y="0"/>
                <a:ext cx="96034" cy="80168"/>
              </a:xfrm>
              <a:custGeom>
                <a:avLst/>
                <a:gdLst/>
                <a:ahLst/>
                <a:cxnLst/>
                <a:rect l="l" t="t" r="r" b="b"/>
                <a:pathLst>
                  <a:path w="96034" h="80168">
                    <a:moveTo>
                      <a:pt x="0" y="0"/>
                    </a:moveTo>
                    <a:lnTo>
                      <a:pt x="96034" y="0"/>
                    </a:lnTo>
                    <a:lnTo>
                      <a:pt x="96034" y="80168"/>
                    </a:lnTo>
                    <a:lnTo>
                      <a:pt x="0" y="80168"/>
                    </a:lnTo>
                    <a:close/>
                  </a:path>
                </a:pathLst>
              </a:custGeom>
              <a:solidFill>
                <a:srgbClr val="7B988E"/>
              </a:solidFill>
              <a:ln w="19050" cap="sq">
                <a:solidFill>
                  <a:srgbClr val="4B4856"/>
                </a:solidFill>
                <a:prstDash val="solid"/>
                <a:miter/>
              </a:ln>
            </p:spPr>
            <p:txBody>
              <a:bodyPr/>
              <a:lstStyle/>
              <a:p>
                <a:endParaRPr lang="es-MX"/>
              </a:p>
            </p:txBody>
          </p:sp>
          <p:sp>
            <p:nvSpPr>
              <p:cNvPr id="47" name="TextBox 47"/>
              <p:cNvSpPr txBox="1"/>
              <p:nvPr/>
            </p:nvSpPr>
            <p:spPr>
              <a:xfrm>
                <a:off x="0" y="-38100"/>
                <a:ext cx="96034" cy="118268"/>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48" name="TextBox 48"/>
            <p:cNvSpPr txBox="1"/>
            <p:nvPr/>
          </p:nvSpPr>
          <p:spPr>
            <a:xfrm>
              <a:off x="125601" y="303"/>
              <a:ext cx="154649" cy="399838"/>
            </a:xfrm>
            <a:prstGeom prst="rect">
              <a:avLst/>
            </a:prstGeom>
          </p:spPr>
          <p:txBody>
            <a:bodyPr lIns="0" tIns="0" rIns="0" bIns="0" rtlCol="0" anchor="t">
              <a:spAutoFit/>
            </a:bodyPr>
            <a:lstStyle/>
            <a:p>
              <a:pPr algn="ctr">
                <a:lnSpc>
                  <a:spcPts val="2239"/>
                </a:lnSpc>
              </a:pPr>
              <a:r>
                <a:rPr lang="en-US" sz="1599">
                  <a:solidFill>
                    <a:srgbClr val="FFFFFF"/>
                  </a:solidFill>
                  <a:latin typeface="Overpass Bold"/>
                </a:rPr>
                <a:t>1</a:t>
              </a:r>
            </a:p>
          </p:txBody>
        </p:sp>
        <p:sp>
          <p:nvSpPr>
            <p:cNvPr id="49" name="TextBox 49"/>
            <p:cNvSpPr txBox="1"/>
            <p:nvPr/>
          </p:nvSpPr>
          <p:spPr>
            <a:xfrm>
              <a:off x="123352" y="703324"/>
              <a:ext cx="154649" cy="399838"/>
            </a:xfrm>
            <a:prstGeom prst="rect">
              <a:avLst/>
            </a:prstGeom>
          </p:spPr>
          <p:txBody>
            <a:bodyPr lIns="0" tIns="0" rIns="0" bIns="0" rtlCol="0" anchor="t">
              <a:spAutoFit/>
            </a:bodyPr>
            <a:lstStyle/>
            <a:p>
              <a:pPr algn="ctr">
                <a:lnSpc>
                  <a:spcPts val="2239"/>
                </a:lnSpc>
              </a:pPr>
              <a:r>
                <a:rPr lang="en-US" sz="1599">
                  <a:solidFill>
                    <a:srgbClr val="FFFFFF"/>
                  </a:solidFill>
                  <a:latin typeface="Overpass Bold"/>
                </a:rPr>
                <a:t>2</a:t>
              </a:r>
            </a:p>
          </p:txBody>
        </p:sp>
        <p:sp>
          <p:nvSpPr>
            <p:cNvPr id="50" name="TextBox 50"/>
            <p:cNvSpPr txBox="1"/>
            <p:nvPr/>
          </p:nvSpPr>
          <p:spPr>
            <a:xfrm>
              <a:off x="123352" y="4295600"/>
              <a:ext cx="154649" cy="399838"/>
            </a:xfrm>
            <a:prstGeom prst="rect">
              <a:avLst/>
            </a:prstGeom>
          </p:spPr>
          <p:txBody>
            <a:bodyPr lIns="0" tIns="0" rIns="0" bIns="0" rtlCol="0" anchor="t">
              <a:spAutoFit/>
            </a:bodyPr>
            <a:lstStyle/>
            <a:p>
              <a:pPr algn="ctr">
                <a:lnSpc>
                  <a:spcPts val="2239"/>
                </a:lnSpc>
              </a:pPr>
              <a:r>
                <a:rPr lang="en-US" sz="1599">
                  <a:solidFill>
                    <a:srgbClr val="FFFFFF"/>
                  </a:solidFill>
                  <a:latin typeface="Overpass Bold"/>
                </a:rPr>
                <a:t>7</a:t>
              </a:r>
            </a:p>
          </p:txBody>
        </p:sp>
        <p:sp>
          <p:nvSpPr>
            <p:cNvPr id="51" name="TextBox 51"/>
            <p:cNvSpPr txBox="1"/>
            <p:nvPr/>
          </p:nvSpPr>
          <p:spPr>
            <a:xfrm>
              <a:off x="123352" y="1418093"/>
              <a:ext cx="154649" cy="399838"/>
            </a:xfrm>
            <a:prstGeom prst="rect">
              <a:avLst/>
            </a:prstGeom>
          </p:spPr>
          <p:txBody>
            <a:bodyPr lIns="0" tIns="0" rIns="0" bIns="0" rtlCol="0" anchor="t">
              <a:spAutoFit/>
            </a:bodyPr>
            <a:lstStyle/>
            <a:p>
              <a:pPr algn="ctr">
                <a:lnSpc>
                  <a:spcPts val="2239"/>
                </a:lnSpc>
              </a:pPr>
              <a:r>
                <a:rPr lang="en-US" sz="1599">
                  <a:solidFill>
                    <a:srgbClr val="FFFFFF"/>
                  </a:solidFill>
                  <a:latin typeface="Overpass Bold"/>
                </a:rPr>
                <a:t>3</a:t>
              </a:r>
            </a:p>
          </p:txBody>
        </p:sp>
        <p:sp>
          <p:nvSpPr>
            <p:cNvPr id="52" name="TextBox 52"/>
            <p:cNvSpPr txBox="1"/>
            <p:nvPr/>
          </p:nvSpPr>
          <p:spPr>
            <a:xfrm>
              <a:off x="125601" y="2135735"/>
              <a:ext cx="154649" cy="399838"/>
            </a:xfrm>
            <a:prstGeom prst="rect">
              <a:avLst/>
            </a:prstGeom>
          </p:spPr>
          <p:txBody>
            <a:bodyPr lIns="0" tIns="0" rIns="0" bIns="0" rtlCol="0" anchor="t">
              <a:spAutoFit/>
            </a:bodyPr>
            <a:lstStyle/>
            <a:p>
              <a:pPr algn="ctr">
                <a:lnSpc>
                  <a:spcPts val="2239"/>
                </a:lnSpc>
              </a:pPr>
              <a:r>
                <a:rPr lang="en-US" sz="1599">
                  <a:solidFill>
                    <a:srgbClr val="FFFFFF"/>
                  </a:solidFill>
                  <a:latin typeface="Overpass Bold"/>
                </a:rPr>
                <a:t>4</a:t>
              </a:r>
            </a:p>
          </p:txBody>
        </p:sp>
        <p:sp>
          <p:nvSpPr>
            <p:cNvPr id="53" name="TextBox 53"/>
            <p:cNvSpPr txBox="1"/>
            <p:nvPr/>
          </p:nvSpPr>
          <p:spPr>
            <a:xfrm>
              <a:off x="129735" y="2836072"/>
              <a:ext cx="154649" cy="399838"/>
            </a:xfrm>
            <a:prstGeom prst="rect">
              <a:avLst/>
            </a:prstGeom>
          </p:spPr>
          <p:txBody>
            <a:bodyPr lIns="0" tIns="0" rIns="0" bIns="0" rtlCol="0" anchor="t">
              <a:spAutoFit/>
            </a:bodyPr>
            <a:lstStyle/>
            <a:p>
              <a:pPr algn="ctr">
                <a:lnSpc>
                  <a:spcPts val="2239"/>
                </a:lnSpc>
              </a:pPr>
              <a:r>
                <a:rPr lang="en-US" sz="1599">
                  <a:solidFill>
                    <a:srgbClr val="FFFFFF"/>
                  </a:solidFill>
                  <a:latin typeface="Overpass Bold"/>
                </a:rPr>
                <a:t>5</a:t>
              </a:r>
            </a:p>
          </p:txBody>
        </p:sp>
        <p:sp>
          <p:nvSpPr>
            <p:cNvPr id="54" name="TextBox 54"/>
            <p:cNvSpPr txBox="1"/>
            <p:nvPr/>
          </p:nvSpPr>
          <p:spPr>
            <a:xfrm>
              <a:off x="125601" y="3522822"/>
              <a:ext cx="154649" cy="399838"/>
            </a:xfrm>
            <a:prstGeom prst="rect">
              <a:avLst/>
            </a:prstGeom>
          </p:spPr>
          <p:txBody>
            <a:bodyPr lIns="0" tIns="0" rIns="0" bIns="0" rtlCol="0" anchor="t">
              <a:spAutoFit/>
            </a:bodyPr>
            <a:lstStyle/>
            <a:p>
              <a:pPr algn="ctr">
                <a:lnSpc>
                  <a:spcPts val="2239"/>
                </a:lnSpc>
              </a:pPr>
              <a:r>
                <a:rPr lang="en-US" sz="1599">
                  <a:solidFill>
                    <a:srgbClr val="FFFFFF"/>
                  </a:solidFill>
                  <a:latin typeface="Overpass Bold"/>
                </a:rPr>
                <a:t>6</a:t>
              </a:r>
            </a:p>
          </p:txBody>
        </p:sp>
      </p:grpSp>
      <p:sp>
        <p:nvSpPr>
          <p:cNvPr id="55" name="Freeform 55"/>
          <p:cNvSpPr/>
          <p:nvPr/>
        </p:nvSpPr>
        <p:spPr>
          <a:xfrm>
            <a:off x="14151993" y="5425500"/>
            <a:ext cx="2158414" cy="1051737"/>
          </a:xfrm>
          <a:custGeom>
            <a:avLst/>
            <a:gdLst/>
            <a:ahLst/>
            <a:cxnLst/>
            <a:rect l="l" t="t" r="r" b="b"/>
            <a:pathLst>
              <a:path w="2158414" h="1051737">
                <a:moveTo>
                  <a:pt x="0" y="0"/>
                </a:moveTo>
                <a:lnTo>
                  <a:pt x="2158414" y="0"/>
                </a:lnTo>
                <a:lnTo>
                  <a:pt x="2158414" y="1051736"/>
                </a:lnTo>
                <a:lnTo>
                  <a:pt x="0" y="10517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56" name="Freeform 56"/>
          <p:cNvSpPr/>
          <p:nvPr/>
        </p:nvSpPr>
        <p:spPr>
          <a:xfrm>
            <a:off x="17043193" y="1607644"/>
            <a:ext cx="1244807" cy="2399628"/>
          </a:xfrm>
          <a:custGeom>
            <a:avLst/>
            <a:gdLst/>
            <a:ahLst/>
            <a:cxnLst/>
            <a:rect l="l" t="t" r="r" b="b"/>
            <a:pathLst>
              <a:path w="1244807" h="2399628">
                <a:moveTo>
                  <a:pt x="0" y="0"/>
                </a:moveTo>
                <a:lnTo>
                  <a:pt x="1244807" y="0"/>
                </a:lnTo>
                <a:lnTo>
                  <a:pt x="1244807" y="2399628"/>
                </a:lnTo>
                <a:lnTo>
                  <a:pt x="0" y="23996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a:p>
        </p:txBody>
      </p:sp>
      <p:sp>
        <p:nvSpPr>
          <p:cNvPr id="57" name="Freeform 57"/>
          <p:cNvSpPr/>
          <p:nvPr/>
        </p:nvSpPr>
        <p:spPr>
          <a:xfrm>
            <a:off x="126655" y="8715375"/>
            <a:ext cx="1210151" cy="1571625"/>
          </a:xfrm>
          <a:custGeom>
            <a:avLst/>
            <a:gdLst/>
            <a:ahLst/>
            <a:cxnLst/>
            <a:rect l="l" t="t" r="r" b="b"/>
            <a:pathLst>
              <a:path w="1210151" h="1571625">
                <a:moveTo>
                  <a:pt x="0" y="0"/>
                </a:moveTo>
                <a:lnTo>
                  <a:pt x="1210152" y="0"/>
                </a:lnTo>
                <a:lnTo>
                  <a:pt x="1210152" y="1571625"/>
                </a:lnTo>
                <a:lnTo>
                  <a:pt x="0" y="15716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MX"/>
          </a:p>
        </p:txBody>
      </p:sp>
      <p:sp>
        <p:nvSpPr>
          <p:cNvPr id="58" name="TextBox 58"/>
          <p:cNvSpPr txBox="1"/>
          <p:nvPr/>
        </p:nvSpPr>
        <p:spPr>
          <a:xfrm>
            <a:off x="7271339" y="3811751"/>
            <a:ext cx="3824272" cy="2962033"/>
          </a:xfrm>
          <a:prstGeom prst="rect">
            <a:avLst/>
          </a:prstGeom>
        </p:spPr>
        <p:txBody>
          <a:bodyPr lIns="0" tIns="0" rIns="0" bIns="0" rtlCol="0" anchor="t">
            <a:spAutoFit/>
          </a:bodyPr>
          <a:lstStyle/>
          <a:p>
            <a:pPr algn="just">
              <a:lnSpc>
                <a:spcPts val="2100"/>
              </a:lnSpc>
            </a:pPr>
            <a:r>
              <a:rPr lang="en-US" sz="1500">
                <a:solidFill>
                  <a:srgbClr val="000000"/>
                </a:solidFill>
                <a:latin typeface="Overpass"/>
              </a:rPr>
              <a:t>La NORMA OFICIAL MEXICANA </a:t>
            </a:r>
            <a:r>
              <a:rPr lang="en-US" sz="1500">
                <a:solidFill>
                  <a:srgbClr val="000000"/>
                </a:solidFill>
                <a:latin typeface="Overpass Ultra-Bold"/>
              </a:rPr>
              <a:t>NOM-011-SSA3-2014</a:t>
            </a:r>
            <a:r>
              <a:rPr lang="en-US" sz="1500">
                <a:solidFill>
                  <a:srgbClr val="000000"/>
                </a:solidFill>
                <a:latin typeface="Overpass"/>
              </a:rPr>
              <a:t>, establece los </a:t>
            </a:r>
            <a:r>
              <a:rPr lang="en-US" sz="1500">
                <a:solidFill>
                  <a:srgbClr val="000000"/>
                </a:solidFill>
                <a:latin typeface="Overpass Ultra-Bold"/>
              </a:rPr>
              <a:t>criterios y procedimientos mínimos indispensables para prestar servicios de cuidados paliativos</a:t>
            </a:r>
            <a:r>
              <a:rPr lang="en-US" sz="1500">
                <a:solidFill>
                  <a:srgbClr val="000000"/>
                </a:solidFill>
                <a:latin typeface="Overpass"/>
              </a:rPr>
              <a:t> a pacientes que padecen alguna enfermedad terminal a través de equipos inter y multidisciplinarios de salud, proporcionándoles bienestar y una calidad de vida digna hasta el momento de su muerte.</a:t>
            </a:r>
          </a:p>
          <a:p>
            <a:pPr algn="just">
              <a:lnSpc>
                <a:spcPts val="2100"/>
              </a:lnSpc>
            </a:pPr>
            <a:endParaRPr lang="en-US" sz="1500">
              <a:solidFill>
                <a:srgbClr val="000000"/>
              </a:solidFill>
              <a:latin typeface="Overpass"/>
            </a:endParaRPr>
          </a:p>
        </p:txBody>
      </p:sp>
      <p:sp>
        <p:nvSpPr>
          <p:cNvPr id="59" name="TextBox 59"/>
          <p:cNvSpPr txBox="1"/>
          <p:nvPr/>
        </p:nvSpPr>
        <p:spPr>
          <a:xfrm>
            <a:off x="6959214" y="261840"/>
            <a:ext cx="3023761" cy="577659"/>
          </a:xfrm>
          <a:prstGeom prst="rect">
            <a:avLst/>
          </a:prstGeom>
        </p:spPr>
        <p:txBody>
          <a:bodyPr wrap="square" lIns="0" tIns="0" rIns="0" bIns="0" rtlCol="0" anchor="t">
            <a:spAutoFit/>
          </a:bodyPr>
          <a:lstStyle/>
          <a:p>
            <a:pPr algn="ctr">
              <a:lnSpc>
                <a:spcPts val="4899"/>
              </a:lnSpc>
            </a:pPr>
            <a:r>
              <a:rPr lang="en-US" sz="3499" dirty="0">
                <a:solidFill>
                  <a:srgbClr val="000000"/>
                </a:solidFill>
                <a:latin typeface="Overpass Ultra-Bold"/>
              </a:rPr>
              <a:t>LOS DATOS</a:t>
            </a:r>
          </a:p>
        </p:txBody>
      </p:sp>
      <p:sp>
        <p:nvSpPr>
          <p:cNvPr id="60" name="TextBox 60"/>
          <p:cNvSpPr txBox="1"/>
          <p:nvPr/>
        </p:nvSpPr>
        <p:spPr>
          <a:xfrm>
            <a:off x="12531877" y="2071628"/>
            <a:ext cx="4284740" cy="3083560"/>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De acuerdo a la OMS, los </a:t>
            </a:r>
            <a:r>
              <a:rPr lang="en-US" sz="1599">
                <a:solidFill>
                  <a:srgbClr val="FFFFFF"/>
                </a:solidFill>
                <a:latin typeface="Overpass Ultra-Bold"/>
              </a:rPr>
              <a:t>cuidados paliativos ayudan a mejorar la calidad de vida de los pacientes y sus allegados</a:t>
            </a:r>
            <a:r>
              <a:rPr lang="en-US" sz="1599">
                <a:solidFill>
                  <a:srgbClr val="FFFFFF"/>
                </a:solidFill>
                <a:latin typeface="Overpass"/>
              </a:rPr>
              <a:t>, al prevenir y aliviar el sufrimiento mediante la evaluación, identificación temprana y prestación de tratamientos adecuados, ya sean estos de orden físico, psicosocial o espiritual, en el momento en el que ellos se encuentran afrontando problemas inherentes a una enfermedad potencialmente mortal.</a:t>
            </a:r>
          </a:p>
          <a:p>
            <a:pPr algn="just">
              <a:lnSpc>
                <a:spcPts val="2239"/>
              </a:lnSpc>
            </a:pPr>
            <a:endParaRPr lang="en-US" sz="1599">
              <a:solidFill>
                <a:srgbClr val="FFFFFF"/>
              </a:solidFill>
              <a:latin typeface="Overpass"/>
            </a:endParaRPr>
          </a:p>
        </p:txBody>
      </p:sp>
      <p:sp>
        <p:nvSpPr>
          <p:cNvPr id="61" name="TextBox 61"/>
          <p:cNvSpPr txBox="1"/>
          <p:nvPr/>
        </p:nvSpPr>
        <p:spPr>
          <a:xfrm>
            <a:off x="13006907" y="6872894"/>
            <a:ext cx="4448585" cy="1895321"/>
          </a:xfrm>
          <a:prstGeom prst="rect">
            <a:avLst/>
          </a:prstGeom>
        </p:spPr>
        <p:txBody>
          <a:bodyPr lIns="0" tIns="0" rIns="0" bIns="0" rtlCol="0" anchor="t">
            <a:spAutoFit/>
          </a:bodyPr>
          <a:lstStyle/>
          <a:p>
            <a:pPr algn="just">
              <a:lnSpc>
                <a:spcPts val="2100"/>
              </a:lnSpc>
            </a:pPr>
            <a:r>
              <a:rPr lang="en-US" sz="1500">
                <a:solidFill>
                  <a:srgbClr val="FFFFFF"/>
                </a:solidFill>
                <a:latin typeface="Overpass"/>
              </a:rPr>
              <a:t>En México, </a:t>
            </a:r>
            <a:r>
              <a:rPr lang="en-US" sz="1500">
                <a:solidFill>
                  <a:srgbClr val="FFFFFF"/>
                </a:solidFill>
                <a:latin typeface="Overpass Ultra-Bold"/>
              </a:rPr>
              <a:t>alrededor de 29 millones de personas sufren de dolor crónico, de los cuales, solo 10 millones reciben un tratamiento adecuado</a:t>
            </a:r>
            <a:r>
              <a:rPr lang="en-US" sz="1500">
                <a:solidFill>
                  <a:srgbClr val="FFFFFF"/>
                </a:solidFill>
                <a:latin typeface="Overpass"/>
              </a:rPr>
              <a:t>. Asimismo, el 41.5 % de las personas de más de 50 años reportan sentir dolor con una </a:t>
            </a:r>
            <a:r>
              <a:rPr lang="en-US" sz="1500">
                <a:solidFill>
                  <a:srgbClr val="FFFFFF"/>
                </a:solidFill>
                <a:latin typeface="Overpass Ultra-Bold"/>
              </a:rPr>
              <a:t>prevalencia mayor en mujeres</a:t>
            </a:r>
            <a:r>
              <a:rPr lang="en-US" sz="1500">
                <a:solidFill>
                  <a:srgbClr val="FFFFFF"/>
                </a:solidFill>
                <a:latin typeface="Overpass"/>
              </a:rPr>
              <a:t>, representando el </a:t>
            </a:r>
            <a:r>
              <a:rPr lang="en-US" sz="1500">
                <a:solidFill>
                  <a:srgbClr val="FFFFFF"/>
                </a:solidFill>
                <a:latin typeface="Overpass Ultra-Bold"/>
              </a:rPr>
              <a:t>48.3%, respecto de los hombres con un 33.6% .</a:t>
            </a:r>
          </a:p>
        </p:txBody>
      </p:sp>
      <p:sp>
        <p:nvSpPr>
          <p:cNvPr id="62" name="TextBox 62"/>
          <p:cNvSpPr txBox="1"/>
          <p:nvPr/>
        </p:nvSpPr>
        <p:spPr>
          <a:xfrm>
            <a:off x="6569381" y="9516506"/>
            <a:ext cx="11924992" cy="597535"/>
          </a:xfrm>
          <a:prstGeom prst="rect">
            <a:avLst/>
          </a:prstGeom>
        </p:spPr>
        <p:txBody>
          <a:bodyPr lIns="0" tIns="0" rIns="0" bIns="0" rtlCol="0" anchor="t">
            <a:spAutoFit/>
          </a:bodyPr>
          <a:lstStyle/>
          <a:p>
            <a:pPr algn="just">
              <a:lnSpc>
                <a:spcPts val="2239"/>
              </a:lnSpc>
            </a:pPr>
            <a:r>
              <a:rPr lang="en-US" sz="1599">
                <a:solidFill>
                  <a:srgbClr val="000000"/>
                </a:solidFill>
                <a:latin typeface="Overpass"/>
              </a:rPr>
              <a:t>Elaborado por INEFAM© con información de la Organización Mundial de la Salud (OMS) </a:t>
            </a:r>
          </a:p>
          <a:p>
            <a:pPr algn="just">
              <a:lnSpc>
                <a:spcPts val="2239"/>
              </a:lnSpc>
            </a:pPr>
            <a:r>
              <a:rPr lang="en-US" sz="1599">
                <a:solidFill>
                  <a:srgbClr val="000000"/>
                </a:solidFill>
                <a:latin typeface="Overpass"/>
              </a:rPr>
              <a:t>y cálculos propios .                                                                                                                                                                     </a:t>
            </a:r>
            <a:r>
              <a:rPr lang="en-US" sz="1599">
                <a:solidFill>
                  <a:srgbClr val="000000"/>
                </a:solidFill>
                <a:latin typeface="Overpass Ultra-Bold"/>
              </a:rPr>
              <a:t> INFO@INEFAM.COM</a:t>
            </a:r>
          </a:p>
        </p:txBody>
      </p:sp>
      <p:grpSp>
        <p:nvGrpSpPr>
          <p:cNvPr id="63" name="Group 63"/>
          <p:cNvGrpSpPr/>
          <p:nvPr/>
        </p:nvGrpSpPr>
        <p:grpSpPr>
          <a:xfrm>
            <a:off x="12690823" y="6747548"/>
            <a:ext cx="5080754" cy="2212842"/>
            <a:chOff x="0" y="0"/>
            <a:chExt cx="1338141" cy="582806"/>
          </a:xfrm>
        </p:grpSpPr>
        <p:sp>
          <p:nvSpPr>
            <p:cNvPr id="64" name="Freeform 64"/>
            <p:cNvSpPr/>
            <p:nvPr/>
          </p:nvSpPr>
          <p:spPr>
            <a:xfrm>
              <a:off x="0" y="0"/>
              <a:ext cx="1338141" cy="582806"/>
            </a:xfrm>
            <a:custGeom>
              <a:avLst/>
              <a:gdLst/>
              <a:ahLst/>
              <a:cxnLst/>
              <a:rect l="l" t="t" r="r" b="b"/>
              <a:pathLst>
                <a:path w="1338141" h="582806">
                  <a:moveTo>
                    <a:pt x="77712" y="0"/>
                  </a:moveTo>
                  <a:lnTo>
                    <a:pt x="1260428" y="0"/>
                  </a:lnTo>
                  <a:cubicBezTo>
                    <a:pt x="1303348" y="0"/>
                    <a:pt x="1338141" y="34793"/>
                    <a:pt x="1338141" y="77712"/>
                  </a:cubicBezTo>
                  <a:lnTo>
                    <a:pt x="1338141" y="505094"/>
                  </a:lnTo>
                  <a:cubicBezTo>
                    <a:pt x="1338141" y="548013"/>
                    <a:pt x="1303348" y="582806"/>
                    <a:pt x="1260428" y="582806"/>
                  </a:cubicBezTo>
                  <a:lnTo>
                    <a:pt x="77712" y="582806"/>
                  </a:lnTo>
                  <a:cubicBezTo>
                    <a:pt x="34793" y="582806"/>
                    <a:pt x="0" y="548013"/>
                    <a:pt x="0" y="505094"/>
                  </a:cubicBezTo>
                  <a:lnTo>
                    <a:pt x="0" y="77712"/>
                  </a:lnTo>
                  <a:cubicBezTo>
                    <a:pt x="0" y="34793"/>
                    <a:pt x="34793" y="0"/>
                    <a:pt x="77712" y="0"/>
                  </a:cubicBezTo>
                  <a:close/>
                </a:path>
              </a:pathLst>
            </a:custGeom>
            <a:solidFill>
              <a:srgbClr val="000000">
                <a:alpha val="0"/>
              </a:srgbClr>
            </a:solidFill>
            <a:ln w="19050" cap="rnd">
              <a:solidFill>
                <a:srgbClr val="F2F2F2"/>
              </a:solidFill>
              <a:prstDash val="solid"/>
              <a:round/>
            </a:ln>
          </p:spPr>
          <p:txBody>
            <a:bodyPr/>
            <a:lstStyle/>
            <a:p>
              <a:endParaRPr lang="es-MX"/>
            </a:p>
          </p:txBody>
        </p:sp>
        <p:sp>
          <p:nvSpPr>
            <p:cNvPr id="65" name="TextBox 65"/>
            <p:cNvSpPr txBox="1"/>
            <p:nvPr/>
          </p:nvSpPr>
          <p:spPr>
            <a:xfrm>
              <a:off x="0" y="-38100"/>
              <a:ext cx="1338141" cy="620906"/>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2037" y="122869"/>
            <a:ext cx="17713263" cy="1153229"/>
            <a:chOff x="0" y="0"/>
            <a:chExt cx="4665222" cy="303731"/>
          </a:xfrm>
        </p:grpSpPr>
        <p:sp>
          <p:nvSpPr>
            <p:cNvPr id="3" name="Freeform 3"/>
            <p:cNvSpPr/>
            <p:nvPr/>
          </p:nvSpPr>
          <p:spPr>
            <a:xfrm>
              <a:off x="0" y="0"/>
              <a:ext cx="4665221" cy="303731"/>
            </a:xfrm>
            <a:custGeom>
              <a:avLst/>
              <a:gdLst/>
              <a:ahLst/>
              <a:cxnLst/>
              <a:rect l="l" t="t" r="r" b="b"/>
              <a:pathLst>
                <a:path w="4665221" h="303731">
                  <a:moveTo>
                    <a:pt x="22291" y="0"/>
                  </a:moveTo>
                  <a:lnTo>
                    <a:pt x="4642931" y="0"/>
                  </a:lnTo>
                  <a:cubicBezTo>
                    <a:pt x="4648843" y="0"/>
                    <a:pt x="4654512" y="2348"/>
                    <a:pt x="4658693" y="6529"/>
                  </a:cubicBezTo>
                  <a:cubicBezTo>
                    <a:pt x="4662873" y="10709"/>
                    <a:pt x="4665221" y="16379"/>
                    <a:pt x="4665221" y="22291"/>
                  </a:cubicBezTo>
                  <a:lnTo>
                    <a:pt x="4665221" y="281440"/>
                  </a:lnTo>
                  <a:cubicBezTo>
                    <a:pt x="4665221" y="293751"/>
                    <a:pt x="4655242" y="303731"/>
                    <a:pt x="4642931" y="303731"/>
                  </a:cubicBezTo>
                  <a:lnTo>
                    <a:pt x="22291" y="303731"/>
                  </a:lnTo>
                  <a:cubicBezTo>
                    <a:pt x="9980" y="303731"/>
                    <a:pt x="0" y="293751"/>
                    <a:pt x="0" y="281440"/>
                  </a:cubicBezTo>
                  <a:lnTo>
                    <a:pt x="0" y="22291"/>
                  </a:lnTo>
                  <a:cubicBezTo>
                    <a:pt x="0" y="9980"/>
                    <a:pt x="9980" y="0"/>
                    <a:pt x="22291" y="0"/>
                  </a:cubicBezTo>
                  <a:close/>
                </a:path>
              </a:pathLst>
            </a:custGeom>
            <a:solidFill>
              <a:srgbClr val="6A1111"/>
            </a:solidFill>
          </p:spPr>
          <p:txBody>
            <a:bodyPr/>
            <a:lstStyle/>
            <a:p>
              <a:endParaRPr lang="es-MX"/>
            </a:p>
          </p:txBody>
        </p:sp>
        <p:sp>
          <p:nvSpPr>
            <p:cNvPr id="4" name="TextBox 4"/>
            <p:cNvSpPr txBox="1"/>
            <p:nvPr/>
          </p:nvSpPr>
          <p:spPr>
            <a:xfrm>
              <a:off x="0" y="-38100"/>
              <a:ext cx="4665222" cy="3418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5775" y="9558545"/>
            <a:ext cx="18568354" cy="1153229"/>
            <a:chOff x="0" y="0"/>
            <a:chExt cx="4890431" cy="303731"/>
          </a:xfrm>
        </p:grpSpPr>
        <p:sp>
          <p:nvSpPr>
            <p:cNvPr id="6" name="Freeform 6"/>
            <p:cNvSpPr/>
            <p:nvPr/>
          </p:nvSpPr>
          <p:spPr>
            <a:xfrm>
              <a:off x="0" y="0"/>
              <a:ext cx="4890431" cy="303731"/>
            </a:xfrm>
            <a:custGeom>
              <a:avLst/>
              <a:gdLst/>
              <a:ahLst/>
              <a:cxnLst/>
              <a:rect l="l" t="t" r="r" b="b"/>
              <a:pathLst>
                <a:path w="4890431" h="303731">
                  <a:moveTo>
                    <a:pt x="21264" y="0"/>
                  </a:moveTo>
                  <a:lnTo>
                    <a:pt x="4869166" y="0"/>
                  </a:lnTo>
                  <a:cubicBezTo>
                    <a:pt x="4874806" y="0"/>
                    <a:pt x="4880215" y="2240"/>
                    <a:pt x="4884203" y="6228"/>
                  </a:cubicBezTo>
                  <a:cubicBezTo>
                    <a:pt x="4888190" y="10216"/>
                    <a:pt x="4890431" y="15624"/>
                    <a:pt x="4890431" y="21264"/>
                  </a:cubicBezTo>
                  <a:lnTo>
                    <a:pt x="4890431" y="282467"/>
                  </a:lnTo>
                  <a:cubicBezTo>
                    <a:pt x="4890431" y="294211"/>
                    <a:pt x="4880910" y="303731"/>
                    <a:pt x="4869166" y="303731"/>
                  </a:cubicBezTo>
                  <a:lnTo>
                    <a:pt x="21264" y="303731"/>
                  </a:lnTo>
                  <a:cubicBezTo>
                    <a:pt x="9520" y="303731"/>
                    <a:pt x="0" y="294211"/>
                    <a:pt x="0" y="282467"/>
                  </a:cubicBezTo>
                  <a:lnTo>
                    <a:pt x="0" y="21264"/>
                  </a:lnTo>
                  <a:cubicBezTo>
                    <a:pt x="0" y="9520"/>
                    <a:pt x="9520" y="0"/>
                    <a:pt x="21264" y="0"/>
                  </a:cubicBezTo>
                  <a:close/>
                </a:path>
              </a:pathLst>
            </a:custGeom>
            <a:solidFill>
              <a:srgbClr val="6A1111"/>
            </a:solidFill>
          </p:spPr>
          <p:txBody>
            <a:bodyPr/>
            <a:lstStyle/>
            <a:p>
              <a:endParaRPr lang="es-MX"/>
            </a:p>
          </p:txBody>
        </p:sp>
        <p:sp>
          <p:nvSpPr>
            <p:cNvPr id="7" name="TextBox 7"/>
            <p:cNvSpPr txBox="1"/>
            <p:nvPr/>
          </p:nvSpPr>
          <p:spPr>
            <a:xfrm>
              <a:off x="0" y="-38100"/>
              <a:ext cx="4890431" cy="34183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451846" y="1698655"/>
            <a:ext cx="5670581" cy="2245339"/>
          </a:xfrm>
          <a:custGeom>
            <a:avLst/>
            <a:gdLst/>
            <a:ahLst/>
            <a:cxnLst/>
            <a:rect l="l" t="t" r="r" b="b"/>
            <a:pathLst>
              <a:path w="5670581" h="2245339">
                <a:moveTo>
                  <a:pt x="0" y="0"/>
                </a:moveTo>
                <a:lnTo>
                  <a:pt x="5670581" y="0"/>
                </a:lnTo>
                <a:lnTo>
                  <a:pt x="5670581" y="2245339"/>
                </a:lnTo>
                <a:lnTo>
                  <a:pt x="0" y="2245339"/>
                </a:lnTo>
                <a:lnTo>
                  <a:pt x="0" y="0"/>
                </a:lnTo>
                <a:close/>
              </a:path>
            </a:pathLst>
          </a:custGeom>
          <a:blipFill>
            <a:blip r:embed="rId2"/>
            <a:stretch>
              <a:fillRect/>
            </a:stretch>
          </a:blipFill>
        </p:spPr>
        <p:txBody>
          <a:bodyPr/>
          <a:lstStyle/>
          <a:p>
            <a:endParaRPr lang="es-MX"/>
          </a:p>
        </p:txBody>
      </p:sp>
      <p:sp>
        <p:nvSpPr>
          <p:cNvPr id="9" name="Freeform 9"/>
          <p:cNvSpPr/>
          <p:nvPr/>
        </p:nvSpPr>
        <p:spPr>
          <a:xfrm>
            <a:off x="451846" y="4055120"/>
            <a:ext cx="5670581" cy="2077168"/>
          </a:xfrm>
          <a:custGeom>
            <a:avLst/>
            <a:gdLst/>
            <a:ahLst/>
            <a:cxnLst/>
            <a:rect l="l" t="t" r="r" b="b"/>
            <a:pathLst>
              <a:path w="5670581" h="2077168">
                <a:moveTo>
                  <a:pt x="0" y="0"/>
                </a:moveTo>
                <a:lnTo>
                  <a:pt x="5670581" y="0"/>
                </a:lnTo>
                <a:lnTo>
                  <a:pt x="5670581" y="2077168"/>
                </a:lnTo>
                <a:lnTo>
                  <a:pt x="0" y="2077168"/>
                </a:lnTo>
                <a:lnTo>
                  <a:pt x="0" y="0"/>
                </a:lnTo>
                <a:close/>
              </a:path>
            </a:pathLst>
          </a:custGeom>
          <a:blipFill>
            <a:blip r:embed="rId3"/>
            <a:stretch>
              <a:fillRect/>
            </a:stretch>
          </a:blipFill>
        </p:spPr>
        <p:txBody>
          <a:bodyPr/>
          <a:lstStyle/>
          <a:p>
            <a:endParaRPr lang="es-MX"/>
          </a:p>
        </p:txBody>
      </p:sp>
      <p:sp>
        <p:nvSpPr>
          <p:cNvPr id="10" name="Freeform 10"/>
          <p:cNvSpPr/>
          <p:nvPr/>
        </p:nvSpPr>
        <p:spPr>
          <a:xfrm>
            <a:off x="909391" y="6132288"/>
            <a:ext cx="4472175" cy="3003700"/>
          </a:xfrm>
          <a:custGeom>
            <a:avLst/>
            <a:gdLst/>
            <a:ahLst/>
            <a:cxnLst/>
            <a:rect l="l" t="t" r="r" b="b"/>
            <a:pathLst>
              <a:path w="4472175" h="3003700">
                <a:moveTo>
                  <a:pt x="0" y="0"/>
                </a:moveTo>
                <a:lnTo>
                  <a:pt x="4472175" y="0"/>
                </a:lnTo>
                <a:lnTo>
                  <a:pt x="4472175" y="3003700"/>
                </a:lnTo>
                <a:lnTo>
                  <a:pt x="0" y="3003700"/>
                </a:lnTo>
                <a:lnTo>
                  <a:pt x="0" y="0"/>
                </a:lnTo>
                <a:close/>
              </a:path>
            </a:pathLst>
          </a:custGeom>
          <a:blipFill>
            <a:blip r:embed="rId4"/>
            <a:stretch>
              <a:fillRect/>
            </a:stretch>
          </a:blipFill>
        </p:spPr>
        <p:txBody>
          <a:bodyPr/>
          <a:lstStyle/>
          <a:p>
            <a:endParaRPr lang="es-MX"/>
          </a:p>
        </p:txBody>
      </p:sp>
      <p:sp>
        <p:nvSpPr>
          <p:cNvPr id="11" name="Freeform 11"/>
          <p:cNvSpPr/>
          <p:nvPr/>
        </p:nvSpPr>
        <p:spPr>
          <a:xfrm>
            <a:off x="6516046" y="2253939"/>
            <a:ext cx="5670581" cy="3351636"/>
          </a:xfrm>
          <a:custGeom>
            <a:avLst/>
            <a:gdLst/>
            <a:ahLst/>
            <a:cxnLst/>
            <a:rect l="l" t="t" r="r" b="b"/>
            <a:pathLst>
              <a:path w="5670581" h="3351636">
                <a:moveTo>
                  <a:pt x="0" y="0"/>
                </a:moveTo>
                <a:lnTo>
                  <a:pt x="5670582" y="0"/>
                </a:lnTo>
                <a:lnTo>
                  <a:pt x="5670582" y="3351636"/>
                </a:lnTo>
                <a:lnTo>
                  <a:pt x="0" y="3351636"/>
                </a:lnTo>
                <a:lnTo>
                  <a:pt x="0" y="0"/>
                </a:lnTo>
                <a:close/>
              </a:path>
            </a:pathLst>
          </a:custGeom>
          <a:blipFill>
            <a:blip r:embed="rId5"/>
            <a:stretch>
              <a:fillRect/>
            </a:stretch>
          </a:blipFill>
        </p:spPr>
        <p:txBody>
          <a:bodyPr/>
          <a:lstStyle/>
          <a:p>
            <a:endParaRPr lang="es-MX"/>
          </a:p>
        </p:txBody>
      </p:sp>
      <p:sp>
        <p:nvSpPr>
          <p:cNvPr id="12" name="Freeform 12"/>
          <p:cNvSpPr/>
          <p:nvPr/>
        </p:nvSpPr>
        <p:spPr>
          <a:xfrm>
            <a:off x="6516046" y="5812651"/>
            <a:ext cx="5670581" cy="2986475"/>
          </a:xfrm>
          <a:custGeom>
            <a:avLst/>
            <a:gdLst/>
            <a:ahLst/>
            <a:cxnLst/>
            <a:rect l="l" t="t" r="r" b="b"/>
            <a:pathLst>
              <a:path w="5670581" h="2986475">
                <a:moveTo>
                  <a:pt x="0" y="0"/>
                </a:moveTo>
                <a:lnTo>
                  <a:pt x="5670582" y="0"/>
                </a:lnTo>
                <a:lnTo>
                  <a:pt x="5670582" y="2986475"/>
                </a:lnTo>
                <a:lnTo>
                  <a:pt x="0" y="2986475"/>
                </a:lnTo>
                <a:lnTo>
                  <a:pt x="0" y="0"/>
                </a:lnTo>
                <a:close/>
              </a:path>
            </a:pathLst>
          </a:custGeom>
          <a:blipFill>
            <a:blip r:embed="rId6"/>
            <a:stretch>
              <a:fillRect/>
            </a:stretch>
          </a:blipFill>
        </p:spPr>
        <p:txBody>
          <a:bodyPr/>
          <a:lstStyle/>
          <a:p>
            <a:endParaRPr lang="es-MX"/>
          </a:p>
        </p:txBody>
      </p:sp>
      <p:sp>
        <p:nvSpPr>
          <p:cNvPr id="13" name="Freeform 13"/>
          <p:cNvSpPr/>
          <p:nvPr/>
        </p:nvSpPr>
        <p:spPr>
          <a:xfrm>
            <a:off x="12304719" y="1895079"/>
            <a:ext cx="5670581" cy="4069356"/>
          </a:xfrm>
          <a:custGeom>
            <a:avLst/>
            <a:gdLst/>
            <a:ahLst/>
            <a:cxnLst/>
            <a:rect l="l" t="t" r="r" b="b"/>
            <a:pathLst>
              <a:path w="5670581" h="4069356">
                <a:moveTo>
                  <a:pt x="0" y="0"/>
                </a:moveTo>
                <a:lnTo>
                  <a:pt x="5670581" y="0"/>
                </a:lnTo>
                <a:lnTo>
                  <a:pt x="5670581" y="4069356"/>
                </a:lnTo>
                <a:lnTo>
                  <a:pt x="0" y="4069356"/>
                </a:lnTo>
                <a:lnTo>
                  <a:pt x="0" y="0"/>
                </a:lnTo>
                <a:close/>
              </a:path>
            </a:pathLst>
          </a:custGeom>
          <a:blipFill>
            <a:blip r:embed="rId7"/>
            <a:stretch>
              <a:fillRect/>
            </a:stretch>
          </a:blipFill>
        </p:spPr>
        <p:txBody>
          <a:bodyPr/>
          <a:lstStyle/>
          <a:p>
            <a:endParaRPr lang="es-MX"/>
          </a:p>
        </p:txBody>
      </p:sp>
      <p:sp>
        <p:nvSpPr>
          <p:cNvPr id="14" name="Freeform 14"/>
          <p:cNvSpPr/>
          <p:nvPr/>
        </p:nvSpPr>
        <p:spPr>
          <a:xfrm>
            <a:off x="14383463" y="6346865"/>
            <a:ext cx="2288002" cy="2246936"/>
          </a:xfrm>
          <a:custGeom>
            <a:avLst/>
            <a:gdLst/>
            <a:ahLst/>
            <a:cxnLst/>
            <a:rect l="l" t="t" r="r" b="b"/>
            <a:pathLst>
              <a:path w="2288002" h="2246936">
                <a:moveTo>
                  <a:pt x="0" y="0"/>
                </a:moveTo>
                <a:lnTo>
                  <a:pt x="2288003" y="0"/>
                </a:lnTo>
                <a:lnTo>
                  <a:pt x="2288003" y="2246936"/>
                </a:lnTo>
                <a:lnTo>
                  <a:pt x="0" y="2246936"/>
                </a:lnTo>
                <a:lnTo>
                  <a:pt x="0" y="0"/>
                </a:lnTo>
                <a:close/>
              </a:path>
            </a:pathLst>
          </a:custGeom>
          <a:blipFill>
            <a:blip r:embed="rId8"/>
            <a:stretch>
              <a:fillRect/>
            </a:stretch>
          </a:blipFill>
        </p:spPr>
        <p:txBody>
          <a:bodyPr/>
          <a:lstStyle/>
          <a:p>
            <a:endParaRPr lang="es-MX"/>
          </a:p>
        </p:txBody>
      </p:sp>
      <p:sp>
        <p:nvSpPr>
          <p:cNvPr id="15" name="TextBox 15"/>
          <p:cNvSpPr txBox="1"/>
          <p:nvPr/>
        </p:nvSpPr>
        <p:spPr>
          <a:xfrm>
            <a:off x="631912" y="167669"/>
            <a:ext cx="16627388" cy="1149985"/>
          </a:xfrm>
          <a:prstGeom prst="rect">
            <a:avLst/>
          </a:prstGeom>
        </p:spPr>
        <p:txBody>
          <a:bodyPr lIns="0" tIns="0" rIns="0" bIns="0" rtlCol="0" anchor="t">
            <a:spAutoFit/>
          </a:bodyPr>
          <a:lstStyle/>
          <a:p>
            <a:pPr algn="ctr">
              <a:lnSpc>
                <a:spcPts val="4339"/>
              </a:lnSpc>
            </a:pPr>
            <a:r>
              <a:rPr lang="en-US" sz="3099">
                <a:solidFill>
                  <a:srgbClr val="FFFFFF"/>
                </a:solidFill>
                <a:latin typeface="Overpass Ultra-Bold"/>
              </a:rPr>
              <a:t>CÉDULA PARA EL DIAGNÓSTICO SITUACIONAL SOBRE EL CONTROL DEL DOLOR CRÓNICO Y LA APLICACIÓN DE LA MEDICINA PALIATIVA (EXHORTO)</a:t>
            </a:r>
          </a:p>
        </p:txBody>
      </p:sp>
      <p:sp>
        <p:nvSpPr>
          <p:cNvPr id="16" name="TextBox 16"/>
          <p:cNvSpPr txBox="1"/>
          <p:nvPr/>
        </p:nvSpPr>
        <p:spPr>
          <a:xfrm>
            <a:off x="262037" y="9558545"/>
            <a:ext cx="18070040" cy="597535"/>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Elaborado por INEFAM©</a:t>
            </a:r>
          </a:p>
          <a:p>
            <a:pPr algn="just">
              <a:lnSpc>
                <a:spcPts val="2239"/>
              </a:lnSpc>
            </a:pPr>
            <a:r>
              <a:rPr lang="en-US" sz="1599">
                <a:solidFill>
                  <a:srgbClr val="FFFFFF"/>
                </a:solidFill>
                <a:latin typeface="Overpass"/>
              </a:rPr>
              <a:t>Fuente: Cédula para el Diagnóstico Situacional sobre el Control del Dolor Crónico y la aplicación de la Medicina Paliativa. Consejo de Salubridad General.</a:t>
            </a:r>
          </a:p>
        </p:txBody>
      </p:sp>
      <p:sp>
        <p:nvSpPr>
          <p:cNvPr id="17" name="TextBox 17"/>
          <p:cNvSpPr txBox="1"/>
          <p:nvPr/>
        </p:nvSpPr>
        <p:spPr>
          <a:xfrm>
            <a:off x="15038111" y="9643618"/>
            <a:ext cx="2313484" cy="3708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Overpass Ultra-Bold"/>
              </a:rPr>
              <a:t> INFO@INEFAM.COM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2037" y="122869"/>
            <a:ext cx="17713263" cy="1153229"/>
            <a:chOff x="0" y="0"/>
            <a:chExt cx="4665222" cy="303731"/>
          </a:xfrm>
        </p:grpSpPr>
        <p:sp>
          <p:nvSpPr>
            <p:cNvPr id="3" name="Freeform 3"/>
            <p:cNvSpPr/>
            <p:nvPr/>
          </p:nvSpPr>
          <p:spPr>
            <a:xfrm>
              <a:off x="0" y="0"/>
              <a:ext cx="4665221" cy="303731"/>
            </a:xfrm>
            <a:custGeom>
              <a:avLst/>
              <a:gdLst/>
              <a:ahLst/>
              <a:cxnLst/>
              <a:rect l="l" t="t" r="r" b="b"/>
              <a:pathLst>
                <a:path w="4665221" h="303731">
                  <a:moveTo>
                    <a:pt x="22291" y="0"/>
                  </a:moveTo>
                  <a:lnTo>
                    <a:pt x="4642931" y="0"/>
                  </a:lnTo>
                  <a:cubicBezTo>
                    <a:pt x="4648843" y="0"/>
                    <a:pt x="4654512" y="2348"/>
                    <a:pt x="4658693" y="6529"/>
                  </a:cubicBezTo>
                  <a:cubicBezTo>
                    <a:pt x="4662873" y="10709"/>
                    <a:pt x="4665221" y="16379"/>
                    <a:pt x="4665221" y="22291"/>
                  </a:cubicBezTo>
                  <a:lnTo>
                    <a:pt x="4665221" y="281440"/>
                  </a:lnTo>
                  <a:cubicBezTo>
                    <a:pt x="4665221" y="293751"/>
                    <a:pt x="4655242" y="303731"/>
                    <a:pt x="4642931" y="303731"/>
                  </a:cubicBezTo>
                  <a:lnTo>
                    <a:pt x="22291" y="303731"/>
                  </a:lnTo>
                  <a:cubicBezTo>
                    <a:pt x="9980" y="303731"/>
                    <a:pt x="0" y="293751"/>
                    <a:pt x="0" y="281440"/>
                  </a:cubicBezTo>
                  <a:lnTo>
                    <a:pt x="0" y="22291"/>
                  </a:lnTo>
                  <a:cubicBezTo>
                    <a:pt x="0" y="9980"/>
                    <a:pt x="9980" y="0"/>
                    <a:pt x="22291" y="0"/>
                  </a:cubicBezTo>
                  <a:close/>
                </a:path>
              </a:pathLst>
            </a:custGeom>
            <a:solidFill>
              <a:srgbClr val="6A1111"/>
            </a:solidFill>
          </p:spPr>
          <p:txBody>
            <a:bodyPr/>
            <a:lstStyle/>
            <a:p>
              <a:endParaRPr lang="es-MX"/>
            </a:p>
          </p:txBody>
        </p:sp>
        <p:sp>
          <p:nvSpPr>
            <p:cNvPr id="4" name="TextBox 4"/>
            <p:cNvSpPr txBox="1"/>
            <p:nvPr/>
          </p:nvSpPr>
          <p:spPr>
            <a:xfrm>
              <a:off x="0" y="-38100"/>
              <a:ext cx="4665222" cy="3418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5775" y="9384106"/>
            <a:ext cx="18568354" cy="1327668"/>
            <a:chOff x="0" y="0"/>
            <a:chExt cx="4890431" cy="349674"/>
          </a:xfrm>
        </p:grpSpPr>
        <p:sp>
          <p:nvSpPr>
            <p:cNvPr id="6" name="Freeform 6"/>
            <p:cNvSpPr/>
            <p:nvPr/>
          </p:nvSpPr>
          <p:spPr>
            <a:xfrm>
              <a:off x="0" y="0"/>
              <a:ext cx="4890431" cy="349674"/>
            </a:xfrm>
            <a:custGeom>
              <a:avLst/>
              <a:gdLst/>
              <a:ahLst/>
              <a:cxnLst/>
              <a:rect l="l" t="t" r="r" b="b"/>
              <a:pathLst>
                <a:path w="4890431" h="349674">
                  <a:moveTo>
                    <a:pt x="21264" y="0"/>
                  </a:moveTo>
                  <a:lnTo>
                    <a:pt x="4869166" y="0"/>
                  </a:lnTo>
                  <a:cubicBezTo>
                    <a:pt x="4874806" y="0"/>
                    <a:pt x="4880215" y="2240"/>
                    <a:pt x="4884203" y="6228"/>
                  </a:cubicBezTo>
                  <a:cubicBezTo>
                    <a:pt x="4888190" y="10216"/>
                    <a:pt x="4890431" y="15624"/>
                    <a:pt x="4890431" y="21264"/>
                  </a:cubicBezTo>
                  <a:lnTo>
                    <a:pt x="4890431" y="328410"/>
                  </a:lnTo>
                  <a:cubicBezTo>
                    <a:pt x="4890431" y="340154"/>
                    <a:pt x="4880910" y="349674"/>
                    <a:pt x="4869166" y="349674"/>
                  </a:cubicBezTo>
                  <a:lnTo>
                    <a:pt x="21264" y="349674"/>
                  </a:lnTo>
                  <a:cubicBezTo>
                    <a:pt x="9520" y="349674"/>
                    <a:pt x="0" y="340154"/>
                    <a:pt x="0" y="328410"/>
                  </a:cubicBezTo>
                  <a:lnTo>
                    <a:pt x="0" y="21264"/>
                  </a:lnTo>
                  <a:cubicBezTo>
                    <a:pt x="0" y="9520"/>
                    <a:pt x="9520" y="0"/>
                    <a:pt x="21264" y="0"/>
                  </a:cubicBezTo>
                  <a:close/>
                </a:path>
              </a:pathLst>
            </a:custGeom>
            <a:solidFill>
              <a:srgbClr val="6A1111"/>
            </a:solidFill>
          </p:spPr>
          <p:txBody>
            <a:bodyPr/>
            <a:lstStyle/>
            <a:p>
              <a:endParaRPr lang="es-MX"/>
            </a:p>
          </p:txBody>
        </p:sp>
        <p:sp>
          <p:nvSpPr>
            <p:cNvPr id="7" name="TextBox 7"/>
            <p:cNvSpPr txBox="1"/>
            <p:nvPr/>
          </p:nvSpPr>
          <p:spPr>
            <a:xfrm>
              <a:off x="0" y="-38100"/>
              <a:ext cx="4890431" cy="38777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740404" y="1676776"/>
            <a:ext cx="5488872" cy="1725282"/>
          </a:xfrm>
          <a:custGeom>
            <a:avLst/>
            <a:gdLst/>
            <a:ahLst/>
            <a:cxnLst/>
            <a:rect l="l" t="t" r="r" b="b"/>
            <a:pathLst>
              <a:path w="5488872" h="1725282">
                <a:moveTo>
                  <a:pt x="0" y="0"/>
                </a:moveTo>
                <a:lnTo>
                  <a:pt x="5488871" y="0"/>
                </a:lnTo>
                <a:lnTo>
                  <a:pt x="5488871" y="1725282"/>
                </a:lnTo>
                <a:lnTo>
                  <a:pt x="0" y="1725282"/>
                </a:lnTo>
                <a:lnTo>
                  <a:pt x="0" y="0"/>
                </a:lnTo>
                <a:close/>
              </a:path>
            </a:pathLst>
          </a:custGeom>
          <a:blipFill>
            <a:blip r:embed="rId2"/>
            <a:stretch>
              <a:fillRect/>
            </a:stretch>
          </a:blipFill>
        </p:spPr>
        <p:txBody>
          <a:bodyPr/>
          <a:lstStyle/>
          <a:p>
            <a:endParaRPr lang="es-MX"/>
          </a:p>
        </p:txBody>
      </p:sp>
      <p:sp>
        <p:nvSpPr>
          <p:cNvPr id="9" name="Freeform 9"/>
          <p:cNvSpPr/>
          <p:nvPr/>
        </p:nvSpPr>
        <p:spPr>
          <a:xfrm rot="-2384233">
            <a:off x="6247560" y="2950708"/>
            <a:ext cx="1775902" cy="2282117"/>
          </a:xfrm>
          <a:custGeom>
            <a:avLst/>
            <a:gdLst/>
            <a:ahLst/>
            <a:cxnLst/>
            <a:rect l="l" t="t" r="r" b="b"/>
            <a:pathLst>
              <a:path w="1775902" h="2282117">
                <a:moveTo>
                  <a:pt x="0" y="0"/>
                </a:moveTo>
                <a:lnTo>
                  <a:pt x="1775902" y="0"/>
                </a:lnTo>
                <a:lnTo>
                  <a:pt x="1775902" y="2282117"/>
                </a:lnTo>
                <a:lnTo>
                  <a:pt x="0" y="22821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
        <p:nvSpPr>
          <p:cNvPr id="10" name="Freeform 10"/>
          <p:cNvSpPr/>
          <p:nvPr/>
        </p:nvSpPr>
        <p:spPr>
          <a:xfrm>
            <a:off x="1227038" y="7897453"/>
            <a:ext cx="1513366" cy="1524802"/>
          </a:xfrm>
          <a:custGeom>
            <a:avLst/>
            <a:gdLst/>
            <a:ahLst/>
            <a:cxnLst/>
            <a:rect l="l" t="t" r="r" b="b"/>
            <a:pathLst>
              <a:path w="1513366" h="1524802">
                <a:moveTo>
                  <a:pt x="0" y="0"/>
                </a:moveTo>
                <a:lnTo>
                  <a:pt x="1513366" y="0"/>
                </a:lnTo>
                <a:lnTo>
                  <a:pt x="1513366" y="1524801"/>
                </a:lnTo>
                <a:lnTo>
                  <a:pt x="0" y="1524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11" name="Freeform 11"/>
          <p:cNvSpPr/>
          <p:nvPr/>
        </p:nvSpPr>
        <p:spPr>
          <a:xfrm>
            <a:off x="4301410" y="3667312"/>
            <a:ext cx="1107513" cy="2140122"/>
          </a:xfrm>
          <a:custGeom>
            <a:avLst/>
            <a:gdLst/>
            <a:ahLst/>
            <a:cxnLst/>
            <a:rect l="l" t="t" r="r" b="b"/>
            <a:pathLst>
              <a:path w="1107513" h="2140122">
                <a:moveTo>
                  <a:pt x="0" y="0"/>
                </a:moveTo>
                <a:lnTo>
                  <a:pt x="1107513" y="0"/>
                </a:lnTo>
                <a:lnTo>
                  <a:pt x="1107513" y="2140122"/>
                </a:lnTo>
                <a:lnTo>
                  <a:pt x="0" y="21401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2" name="Freeform 12"/>
          <p:cNvSpPr/>
          <p:nvPr/>
        </p:nvSpPr>
        <p:spPr>
          <a:xfrm>
            <a:off x="16596065" y="7826191"/>
            <a:ext cx="1691935" cy="1667325"/>
          </a:xfrm>
          <a:custGeom>
            <a:avLst/>
            <a:gdLst/>
            <a:ahLst/>
            <a:cxnLst/>
            <a:rect l="l" t="t" r="r" b="b"/>
            <a:pathLst>
              <a:path w="1691935" h="1667325">
                <a:moveTo>
                  <a:pt x="0" y="0"/>
                </a:moveTo>
                <a:lnTo>
                  <a:pt x="1691935" y="0"/>
                </a:lnTo>
                <a:lnTo>
                  <a:pt x="1691935" y="1667325"/>
                </a:lnTo>
                <a:lnTo>
                  <a:pt x="0" y="16673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3" name="Freeform 13"/>
          <p:cNvSpPr/>
          <p:nvPr/>
        </p:nvSpPr>
        <p:spPr>
          <a:xfrm>
            <a:off x="14866424" y="3037067"/>
            <a:ext cx="1882594" cy="1458155"/>
          </a:xfrm>
          <a:custGeom>
            <a:avLst/>
            <a:gdLst/>
            <a:ahLst/>
            <a:cxnLst/>
            <a:rect l="l" t="t" r="r" b="b"/>
            <a:pathLst>
              <a:path w="1882594" h="1458155">
                <a:moveTo>
                  <a:pt x="0" y="0"/>
                </a:moveTo>
                <a:lnTo>
                  <a:pt x="1882593" y="0"/>
                </a:lnTo>
                <a:lnTo>
                  <a:pt x="1882593" y="1458154"/>
                </a:lnTo>
                <a:lnTo>
                  <a:pt x="0" y="1458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a:p>
        </p:txBody>
      </p:sp>
      <p:sp>
        <p:nvSpPr>
          <p:cNvPr id="14" name="AutoShape 14"/>
          <p:cNvSpPr/>
          <p:nvPr/>
        </p:nvSpPr>
        <p:spPr>
          <a:xfrm>
            <a:off x="-272483" y="5517811"/>
            <a:ext cx="4029940" cy="0"/>
          </a:xfrm>
          <a:prstGeom prst="line">
            <a:avLst/>
          </a:prstGeom>
          <a:ln w="38100" cap="flat">
            <a:solidFill>
              <a:srgbClr val="946864"/>
            </a:solidFill>
            <a:prstDash val="solid"/>
            <a:headEnd type="none" w="sm" len="sm"/>
            <a:tailEnd type="none" w="sm" len="sm"/>
          </a:ln>
        </p:spPr>
        <p:txBody>
          <a:bodyPr/>
          <a:lstStyle/>
          <a:p>
            <a:endParaRPr lang="es-MX"/>
          </a:p>
        </p:txBody>
      </p:sp>
      <p:sp>
        <p:nvSpPr>
          <p:cNvPr id="15" name="AutoShape 15"/>
          <p:cNvSpPr/>
          <p:nvPr/>
        </p:nvSpPr>
        <p:spPr>
          <a:xfrm>
            <a:off x="4849689" y="9022156"/>
            <a:ext cx="4029940" cy="0"/>
          </a:xfrm>
          <a:prstGeom prst="line">
            <a:avLst/>
          </a:prstGeom>
          <a:ln w="38100" cap="flat">
            <a:solidFill>
              <a:srgbClr val="946864"/>
            </a:solidFill>
            <a:prstDash val="solid"/>
            <a:headEnd type="none" w="sm" len="sm"/>
            <a:tailEnd type="none" w="sm" len="sm"/>
          </a:ln>
        </p:spPr>
        <p:txBody>
          <a:bodyPr/>
          <a:lstStyle/>
          <a:p>
            <a:endParaRPr lang="es-MX"/>
          </a:p>
        </p:txBody>
      </p:sp>
      <p:sp>
        <p:nvSpPr>
          <p:cNvPr id="16" name="AutoShape 16"/>
          <p:cNvSpPr/>
          <p:nvPr/>
        </p:nvSpPr>
        <p:spPr>
          <a:xfrm>
            <a:off x="389061" y="7845241"/>
            <a:ext cx="4029940" cy="0"/>
          </a:xfrm>
          <a:prstGeom prst="line">
            <a:avLst/>
          </a:prstGeom>
          <a:ln w="38100" cap="flat">
            <a:solidFill>
              <a:srgbClr val="946864"/>
            </a:solidFill>
            <a:prstDash val="solid"/>
            <a:headEnd type="none" w="sm" len="sm"/>
            <a:tailEnd type="none" w="sm" len="sm"/>
          </a:ln>
        </p:spPr>
        <p:txBody>
          <a:bodyPr/>
          <a:lstStyle/>
          <a:p>
            <a:endParaRPr lang="es-MX"/>
          </a:p>
        </p:txBody>
      </p:sp>
      <p:sp>
        <p:nvSpPr>
          <p:cNvPr id="17" name="AutoShape 17"/>
          <p:cNvSpPr/>
          <p:nvPr/>
        </p:nvSpPr>
        <p:spPr>
          <a:xfrm>
            <a:off x="4419001" y="6550384"/>
            <a:ext cx="4029940" cy="0"/>
          </a:xfrm>
          <a:prstGeom prst="line">
            <a:avLst/>
          </a:prstGeom>
          <a:ln w="38100" cap="flat">
            <a:solidFill>
              <a:srgbClr val="946864"/>
            </a:solidFill>
            <a:prstDash val="solid"/>
            <a:headEnd type="none" w="sm" len="sm"/>
            <a:tailEnd type="none" w="sm" len="sm"/>
          </a:ln>
        </p:spPr>
        <p:txBody>
          <a:bodyPr/>
          <a:lstStyle/>
          <a:p>
            <a:endParaRPr lang="es-MX"/>
          </a:p>
        </p:txBody>
      </p:sp>
      <p:sp>
        <p:nvSpPr>
          <p:cNvPr id="18" name="Freeform 18"/>
          <p:cNvSpPr/>
          <p:nvPr/>
        </p:nvSpPr>
        <p:spPr>
          <a:xfrm>
            <a:off x="8547773" y="3054124"/>
            <a:ext cx="5709842" cy="4644241"/>
          </a:xfrm>
          <a:custGeom>
            <a:avLst/>
            <a:gdLst/>
            <a:ahLst/>
            <a:cxnLst/>
            <a:rect l="l" t="t" r="r" b="b"/>
            <a:pathLst>
              <a:path w="5709842" h="4644241">
                <a:moveTo>
                  <a:pt x="0" y="0"/>
                </a:moveTo>
                <a:lnTo>
                  <a:pt x="5709842" y="0"/>
                </a:lnTo>
                <a:lnTo>
                  <a:pt x="5709842" y="4644242"/>
                </a:lnTo>
                <a:lnTo>
                  <a:pt x="0" y="4644242"/>
                </a:lnTo>
                <a:lnTo>
                  <a:pt x="0" y="0"/>
                </a:lnTo>
                <a:close/>
              </a:path>
            </a:pathLst>
          </a:custGeom>
          <a:blipFill>
            <a:blip r:embed="rId13"/>
            <a:stretch>
              <a:fillRect/>
            </a:stretch>
          </a:blipFill>
        </p:spPr>
        <p:txBody>
          <a:bodyPr/>
          <a:lstStyle/>
          <a:p>
            <a:endParaRPr lang="es-MX"/>
          </a:p>
        </p:txBody>
      </p:sp>
      <p:sp>
        <p:nvSpPr>
          <p:cNvPr id="19" name="Freeform 19"/>
          <p:cNvSpPr/>
          <p:nvPr/>
        </p:nvSpPr>
        <p:spPr>
          <a:xfrm>
            <a:off x="13958612" y="6264600"/>
            <a:ext cx="1183091" cy="266733"/>
          </a:xfrm>
          <a:custGeom>
            <a:avLst/>
            <a:gdLst/>
            <a:ahLst/>
            <a:cxnLst/>
            <a:rect l="l" t="t" r="r" b="b"/>
            <a:pathLst>
              <a:path w="1183091" h="266733">
                <a:moveTo>
                  <a:pt x="0" y="0"/>
                </a:moveTo>
                <a:lnTo>
                  <a:pt x="1183091" y="0"/>
                </a:lnTo>
                <a:lnTo>
                  <a:pt x="1183091" y="266734"/>
                </a:lnTo>
                <a:lnTo>
                  <a:pt x="0" y="2667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a:p>
        </p:txBody>
      </p:sp>
      <p:sp>
        <p:nvSpPr>
          <p:cNvPr id="20" name="TextBox 20"/>
          <p:cNvSpPr txBox="1"/>
          <p:nvPr/>
        </p:nvSpPr>
        <p:spPr>
          <a:xfrm>
            <a:off x="4664918" y="281970"/>
            <a:ext cx="8958164" cy="682626"/>
          </a:xfrm>
          <a:prstGeom prst="rect">
            <a:avLst/>
          </a:prstGeom>
        </p:spPr>
        <p:txBody>
          <a:bodyPr lIns="0" tIns="0" rIns="0" bIns="0" rtlCol="0" anchor="t">
            <a:spAutoFit/>
          </a:bodyPr>
          <a:lstStyle/>
          <a:p>
            <a:pPr algn="ctr">
              <a:lnSpc>
                <a:spcPts val="4899"/>
              </a:lnSpc>
            </a:pPr>
            <a:r>
              <a:rPr lang="en-US" sz="3499">
                <a:solidFill>
                  <a:srgbClr val="FFFFFF"/>
                </a:solidFill>
                <a:latin typeface="Overpass Ultra-Bold"/>
              </a:rPr>
              <a:t>PRINCIPALES HALLAZGOS DEL EXHORTO </a:t>
            </a:r>
          </a:p>
        </p:txBody>
      </p:sp>
      <p:sp>
        <p:nvSpPr>
          <p:cNvPr id="21" name="TextBox 21"/>
          <p:cNvSpPr txBox="1"/>
          <p:nvPr/>
        </p:nvSpPr>
        <p:spPr>
          <a:xfrm>
            <a:off x="344605" y="9355531"/>
            <a:ext cx="12178734" cy="1149985"/>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Elaborado por INEFAM©</a:t>
            </a:r>
          </a:p>
          <a:p>
            <a:pPr algn="just">
              <a:lnSpc>
                <a:spcPts val="2239"/>
              </a:lnSpc>
            </a:pPr>
            <a:r>
              <a:rPr lang="en-US" sz="1599">
                <a:solidFill>
                  <a:srgbClr val="FFFFFF"/>
                </a:solidFill>
                <a:latin typeface="Overpass"/>
              </a:rPr>
              <a:t>Fuente: Cédula para el Diagnóstico Situacional sobre el Control del Dolor Crónico y la aplicación de la Medicina Paliativa. Consejo de Salubridad General, y cálculos propios.</a:t>
            </a:r>
          </a:p>
          <a:p>
            <a:pPr algn="just">
              <a:lnSpc>
                <a:spcPts val="2239"/>
              </a:lnSpc>
            </a:pPr>
            <a:endParaRPr lang="en-US" sz="1599">
              <a:solidFill>
                <a:srgbClr val="FFFFFF"/>
              </a:solidFill>
              <a:latin typeface="Overpass"/>
            </a:endParaRPr>
          </a:p>
        </p:txBody>
      </p:sp>
      <p:sp>
        <p:nvSpPr>
          <p:cNvPr id="22" name="TextBox 22"/>
          <p:cNvSpPr txBox="1"/>
          <p:nvPr/>
        </p:nvSpPr>
        <p:spPr>
          <a:xfrm>
            <a:off x="8547773" y="2178009"/>
            <a:ext cx="7785997" cy="597535"/>
          </a:xfrm>
          <a:prstGeom prst="rect">
            <a:avLst/>
          </a:prstGeom>
        </p:spPr>
        <p:txBody>
          <a:bodyPr lIns="0" tIns="0" rIns="0" bIns="0" rtlCol="0" anchor="t">
            <a:spAutoFit/>
          </a:bodyPr>
          <a:lstStyle/>
          <a:p>
            <a:pPr algn="just">
              <a:lnSpc>
                <a:spcPts val="2239"/>
              </a:lnSpc>
            </a:pPr>
            <a:r>
              <a:rPr lang="en-US" sz="1599">
                <a:solidFill>
                  <a:srgbClr val="000000"/>
                </a:solidFill>
                <a:latin typeface="Overpass"/>
              </a:rPr>
              <a:t>En total, </a:t>
            </a:r>
            <a:r>
              <a:rPr lang="en-US" sz="1599">
                <a:solidFill>
                  <a:srgbClr val="000000"/>
                </a:solidFill>
                <a:latin typeface="Overpass Ultra-Bold"/>
              </a:rPr>
              <a:t>264 Unidades Médicas dieron respuesta</a:t>
            </a:r>
            <a:r>
              <a:rPr lang="en-US" sz="1599">
                <a:solidFill>
                  <a:srgbClr val="000000"/>
                </a:solidFill>
                <a:latin typeface="Overpass"/>
              </a:rPr>
              <a:t> a la Cédula para el Diagnóstico Situacional sobre el Control del Dolor Crónico y la aplicación de la Medicina Paliativa.</a:t>
            </a:r>
          </a:p>
        </p:txBody>
      </p:sp>
      <p:sp>
        <p:nvSpPr>
          <p:cNvPr id="23" name="TextBox 23"/>
          <p:cNvSpPr txBox="1"/>
          <p:nvPr/>
        </p:nvSpPr>
        <p:spPr>
          <a:xfrm>
            <a:off x="344605" y="4082076"/>
            <a:ext cx="3082393" cy="1149985"/>
          </a:xfrm>
          <a:prstGeom prst="rect">
            <a:avLst/>
          </a:prstGeom>
        </p:spPr>
        <p:txBody>
          <a:bodyPr lIns="0" tIns="0" rIns="0" bIns="0" rtlCol="0" anchor="t">
            <a:spAutoFit/>
          </a:bodyPr>
          <a:lstStyle/>
          <a:p>
            <a:pPr algn="just">
              <a:lnSpc>
                <a:spcPts val="2239"/>
              </a:lnSpc>
            </a:pPr>
            <a:r>
              <a:rPr lang="en-US" sz="1599">
                <a:solidFill>
                  <a:srgbClr val="000000"/>
                </a:solidFill>
                <a:latin typeface="Overpass"/>
              </a:rPr>
              <a:t>•De las 190 respuestas, en </a:t>
            </a:r>
            <a:r>
              <a:rPr lang="en-US" sz="1599">
                <a:solidFill>
                  <a:srgbClr val="000000"/>
                </a:solidFill>
                <a:latin typeface="Overpass Ultra-Bold"/>
              </a:rPr>
              <a:t>168 </a:t>
            </a:r>
            <a:r>
              <a:rPr lang="en-US" sz="1599">
                <a:solidFill>
                  <a:srgbClr val="000000"/>
                </a:solidFill>
                <a:latin typeface="Overpass"/>
              </a:rPr>
              <a:t>unidades médicas refieren</a:t>
            </a:r>
            <a:r>
              <a:rPr lang="en-US" sz="1599">
                <a:solidFill>
                  <a:srgbClr val="000000"/>
                </a:solidFill>
                <a:latin typeface="Overpass Ultra-Bold"/>
              </a:rPr>
              <a:t> tener clínica</a:t>
            </a:r>
            <a:r>
              <a:rPr lang="en-US" sz="1599">
                <a:solidFill>
                  <a:srgbClr val="000000"/>
                </a:solidFill>
                <a:latin typeface="Overpass"/>
              </a:rPr>
              <a:t> de Cuidados Paliativos y/o Dolor .</a:t>
            </a:r>
          </a:p>
        </p:txBody>
      </p:sp>
      <p:sp>
        <p:nvSpPr>
          <p:cNvPr id="24" name="TextBox 24"/>
          <p:cNvSpPr txBox="1"/>
          <p:nvPr/>
        </p:nvSpPr>
        <p:spPr>
          <a:xfrm>
            <a:off x="5218606" y="7292778"/>
            <a:ext cx="3168566" cy="1426210"/>
          </a:xfrm>
          <a:prstGeom prst="rect">
            <a:avLst/>
          </a:prstGeom>
        </p:spPr>
        <p:txBody>
          <a:bodyPr lIns="0" tIns="0" rIns="0" bIns="0" rtlCol="0" anchor="t">
            <a:spAutoFit/>
          </a:bodyPr>
          <a:lstStyle/>
          <a:p>
            <a:pPr marL="0" lvl="0" indent="0" algn="just">
              <a:lnSpc>
                <a:spcPts val="2239"/>
              </a:lnSpc>
              <a:spcBef>
                <a:spcPct val="0"/>
              </a:spcBef>
            </a:pPr>
            <a:r>
              <a:rPr lang="en-US" sz="1599" u="none" strike="noStrike">
                <a:solidFill>
                  <a:srgbClr val="000000"/>
                </a:solidFill>
                <a:latin typeface="Overpass"/>
              </a:rPr>
              <a:t>•De las 74 unidades médicas que brindan solo un servicio, </a:t>
            </a:r>
            <a:r>
              <a:rPr lang="en-US" sz="1599" u="none" strike="noStrike">
                <a:solidFill>
                  <a:srgbClr val="000000"/>
                </a:solidFill>
                <a:latin typeface="Overpass Ultra-Bold"/>
              </a:rPr>
              <a:t>49 </a:t>
            </a:r>
            <a:r>
              <a:rPr lang="en-US" sz="1599" u="none" strike="noStrike">
                <a:solidFill>
                  <a:srgbClr val="000000"/>
                </a:solidFill>
                <a:latin typeface="Overpass"/>
              </a:rPr>
              <a:t>tienen un </a:t>
            </a:r>
            <a:r>
              <a:rPr lang="en-US" sz="1599" u="none" strike="noStrike">
                <a:solidFill>
                  <a:srgbClr val="000000"/>
                </a:solidFill>
                <a:latin typeface="Overpass Ultra-Bold"/>
              </a:rPr>
              <a:t>espacio exclusivo</a:t>
            </a:r>
            <a:r>
              <a:rPr lang="en-US" sz="1599" u="none" strike="noStrike">
                <a:solidFill>
                  <a:srgbClr val="000000"/>
                </a:solidFill>
                <a:latin typeface="Overpass"/>
              </a:rPr>
              <a:t> y </a:t>
            </a:r>
            <a:r>
              <a:rPr lang="en-US" sz="1599" u="none" strike="noStrike">
                <a:solidFill>
                  <a:srgbClr val="000000"/>
                </a:solidFill>
                <a:latin typeface="Overpass Ultra-Bold"/>
              </a:rPr>
              <a:t>22</a:t>
            </a:r>
            <a:r>
              <a:rPr lang="en-US" sz="1599" u="none" strike="noStrike">
                <a:solidFill>
                  <a:srgbClr val="000000"/>
                </a:solidFill>
                <a:latin typeface="Overpass"/>
              </a:rPr>
              <a:t> </a:t>
            </a:r>
            <a:r>
              <a:rPr lang="en-US" sz="1599" u="none" strike="noStrike">
                <a:solidFill>
                  <a:srgbClr val="000000"/>
                </a:solidFill>
                <a:latin typeface="Overpass Ultra-Bold"/>
              </a:rPr>
              <a:t>comparten el espacio físico</a:t>
            </a:r>
            <a:r>
              <a:rPr lang="en-US" sz="1599" u="none" strike="noStrike">
                <a:solidFill>
                  <a:srgbClr val="000000"/>
                </a:solidFill>
                <a:latin typeface="Overpass"/>
              </a:rPr>
              <a:t> con algún otra especialidad.</a:t>
            </a:r>
          </a:p>
        </p:txBody>
      </p:sp>
      <p:sp>
        <p:nvSpPr>
          <p:cNvPr id="25" name="TextBox 25"/>
          <p:cNvSpPr txBox="1"/>
          <p:nvPr/>
        </p:nvSpPr>
        <p:spPr>
          <a:xfrm>
            <a:off x="5060709" y="5038448"/>
            <a:ext cx="3168566" cy="1149985"/>
          </a:xfrm>
          <a:prstGeom prst="rect">
            <a:avLst/>
          </a:prstGeom>
        </p:spPr>
        <p:txBody>
          <a:bodyPr lIns="0" tIns="0" rIns="0" bIns="0" rtlCol="0" anchor="t">
            <a:spAutoFit/>
          </a:bodyPr>
          <a:lstStyle/>
          <a:p>
            <a:pPr algn="just">
              <a:lnSpc>
                <a:spcPts val="2239"/>
              </a:lnSpc>
            </a:pPr>
            <a:r>
              <a:rPr lang="en-US" sz="1599">
                <a:solidFill>
                  <a:srgbClr val="000000"/>
                </a:solidFill>
                <a:latin typeface="Overpass"/>
              </a:rPr>
              <a:t>•De las 168 unidades médicas que reportaron contar con una clínica, </a:t>
            </a:r>
            <a:r>
              <a:rPr lang="en-US" sz="1599">
                <a:solidFill>
                  <a:srgbClr val="000000"/>
                </a:solidFill>
                <a:latin typeface="Overpass Ultra-Bold"/>
              </a:rPr>
              <a:t>74</a:t>
            </a:r>
            <a:r>
              <a:rPr lang="en-US" sz="1599">
                <a:solidFill>
                  <a:srgbClr val="000000"/>
                </a:solidFill>
                <a:latin typeface="Overpass"/>
              </a:rPr>
              <a:t>  de ellas </a:t>
            </a:r>
            <a:r>
              <a:rPr lang="en-US" sz="1599">
                <a:solidFill>
                  <a:srgbClr val="000000"/>
                </a:solidFill>
                <a:latin typeface="Overpass Ultra-Bold"/>
              </a:rPr>
              <a:t>cuentan con solo un servicio.</a:t>
            </a:r>
          </a:p>
        </p:txBody>
      </p:sp>
      <p:sp>
        <p:nvSpPr>
          <p:cNvPr id="26" name="TextBox 26"/>
          <p:cNvSpPr txBox="1"/>
          <p:nvPr/>
        </p:nvSpPr>
        <p:spPr>
          <a:xfrm>
            <a:off x="675064" y="6483709"/>
            <a:ext cx="3082393" cy="1425879"/>
          </a:xfrm>
          <a:prstGeom prst="rect">
            <a:avLst/>
          </a:prstGeom>
        </p:spPr>
        <p:txBody>
          <a:bodyPr lIns="0" tIns="0" rIns="0" bIns="0" rtlCol="0" anchor="t">
            <a:spAutoFit/>
          </a:bodyPr>
          <a:lstStyle/>
          <a:p>
            <a:pPr algn="just">
              <a:lnSpc>
                <a:spcPts val="2239"/>
              </a:lnSpc>
            </a:pPr>
            <a:r>
              <a:rPr lang="en-US" sz="1599">
                <a:solidFill>
                  <a:srgbClr val="000000"/>
                </a:solidFill>
                <a:latin typeface="Overpass"/>
              </a:rPr>
              <a:t>•De las 264 respuestas, </a:t>
            </a:r>
            <a:r>
              <a:rPr lang="en-US" sz="1599">
                <a:solidFill>
                  <a:srgbClr val="000000"/>
                </a:solidFill>
                <a:latin typeface="Overpass Ultra-Bold"/>
              </a:rPr>
              <a:t> 190 unidades médicas cuentan con clínicas de Cuidados Paliativos y/o Dolor. </a:t>
            </a:r>
          </a:p>
          <a:p>
            <a:pPr algn="just">
              <a:lnSpc>
                <a:spcPts val="2239"/>
              </a:lnSpc>
            </a:pPr>
            <a:endParaRPr lang="en-US" sz="1599">
              <a:solidFill>
                <a:srgbClr val="000000"/>
              </a:solidFill>
              <a:latin typeface="Overpass Ultra-Bold"/>
            </a:endParaRPr>
          </a:p>
        </p:txBody>
      </p:sp>
      <p:sp>
        <p:nvSpPr>
          <p:cNvPr id="27" name="TextBox 27"/>
          <p:cNvSpPr txBox="1"/>
          <p:nvPr/>
        </p:nvSpPr>
        <p:spPr>
          <a:xfrm>
            <a:off x="15236953" y="4714507"/>
            <a:ext cx="2864083" cy="2806674"/>
          </a:xfrm>
          <a:prstGeom prst="rect">
            <a:avLst/>
          </a:prstGeom>
        </p:spPr>
        <p:txBody>
          <a:bodyPr lIns="0" tIns="0" rIns="0" bIns="0" rtlCol="0" anchor="t">
            <a:spAutoFit/>
          </a:bodyPr>
          <a:lstStyle/>
          <a:p>
            <a:pPr algn="just">
              <a:lnSpc>
                <a:spcPts val="2239"/>
              </a:lnSpc>
            </a:pPr>
            <a:r>
              <a:rPr lang="en-US" sz="1599">
                <a:solidFill>
                  <a:srgbClr val="000000"/>
                </a:solidFill>
                <a:latin typeface="Overpass Ultra-Bold"/>
              </a:rPr>
              <a:t>Únicamente 4 unidades médicas del IMSS dieron respuesta al Exhorto</a:t>
            </a:r>
            <a:r>
              <a:rPr lang="en-US" sz="1599">
                <a:solidFill>
                  <a:srgbClr val="000000"/>
                </a:solidFill>
                <a:latin typeface="Overpass"/>
              </a:rPr>
              <a:t>, sin embargo, se identifican </a:t>
            </a:r>
            <a:r>
              <a:rPr lang="en-US" sz="1599">
                <a:solidFill>
                  <a:srgbClr val="000000"/>
                </a:solidFill>
                <a:latin typeface="Overpass Ultra-Bold"/>
              </a:rPr>
              <a:t>35 unidades adicionales</a:t>
            </a:r>
            <a:r>
              <a:rPr lang="en-US" sz="1599">
                <a:solidFill>
                  <a:srgbClr val="000000"/>
                </a:solidFill>
                <a:latin typeface="Overpass"/>
              </a:rPr>
              <a:t> que ofrecen el servicio pero no dieron respuesta al exhorto y </a:t>
            </a:r>
            <a:r>
              <a:rPr lang="en-US" sz="1599">
                <a:solidFill>
                  <a:srgbClr val="000000"/>
                </a:solidFill>
                <a:latin typeface="Overpass Ultra-Bold"/>
              </a:rPr>
              <a:t>cuyos datos de adquisición de paliativos fueron agregados por INEFAM.</a:t>
            </a:r>
          </a:p>
        </p:txBody>
      </p:sp>
      <p:sp>
        <p:nvSpPr>
          <p:cNvPr id="28" name="TextBox 28"/>
          <p:cNvSpPr txBox="1"/>
          <p:nvPr/>
        </p:nvSpPr>
        <p:spPr>
          <a:xfrm>
            <a:off x="9409820" y="8100360"/>
            <a:ext cx="6656055" cy="1149721"/>
          </a:xfrm>
          <a:prstGeom prst="rect">
            <a:avLst/>
          </a:prstGeom>
        </p:spPr>
        <p:txBody>
          <a:bodyPr lIns="0" tIns="0" rIns="0" bIns="0" rtlCol="0" anchor="t">
            <a:spAutoFit/>
          </a:bodyPr>
          <a:lstStyle/>
          <a:p>
            <a:pPr algn="just">
              <a:lnSpc>
                <a:spcPts val="2239"/>
              </a:lnSpc>
            </a:pPr>
            <a:r>
              <a:rPr lang="en-US" sz="1599">
                <a:solidFill>
                  <a:srgbClr val="000000"/>
                </a:solidFill>
                <a:latin typeface="Overpass"/>
              </a:rPr>
              <a:t>En el </a:t>
            </a:r>
            <a:r>
              <a:rPr lang="en-US" sz="1599">
                <a:solidFill>
                  <a:srgbClr val="000000"/>
                </a:solidFill>
                <a:latin typeface="Overpass Ultra-Bold"/>
              </a:rPr>
              <a:t>20%</a:t>
            </a:r>
            <a:r>
              <a:rPr lang="en-US" sz="1599">
                <a:solidFill>
                  <a:srgbClr val="000000"/>
                </a:solidFill>
                <a:latin typeface="Overpass"/>
              </a:rPr>
              <a:t> de los casos, los servicios de  </a:t>
            </a:r>
            <a:r>
              <a:rPr lang="en-US" sz="1599">
                <a:solidFill>
                  <a:srgbClr val="000000"/>
                </a:solidFill>
                <a:latin typeface="Overpass Ultra-Bold"/>
              </a:rPr>
              <a:t>“oncología” y “hospitalización” comparten espacio físico</a:t>
            </a:r>
            <a:r>
              <a:rPr lang="en-US" sz="1599">
                <a:solidFill>
                  <a:srgbClr val="000000"/>
                </a:solidFill>
                <a:latin typeface="Overpass"/>
              </a:rPr>
              <a:t> con las </a:t>
            </a:r>
            <a:r>
              <a:rPr lang="en-US" sz="1599">
                <a:solidFill>
                  <a:srgbClr val="000000"/>
                </a:solidFill>
                <a:latin typeface="Overpass Ultra-Bold"/>
              </a:rPr>
              <a:t>clínicas de dolor y/o cuidados paliativos.</a:t>
            </a:r>
          </a:p>
          <a:p>
            <a:pPr algn="just">
              <a:lnSpc>
                <a:spcPts val="2239"/>
              </a:lnSpc>
            </a:pPr>
            <a:endParaRPr lang="en-US" sz="1599">
              <a:solidFill>
                <a:srgbClr val="000000"/>
              </a:solidFill>
              <a:latin typeface="Overpass Ultra-Bold"/>
            </a:endParaRPr>
          </a:p>
        </p:txBody>
      </p:sp>
      <p:sp>
        <p:nvSpPr>
          <p:cNvPr id="29" name="TextBox 29"/>
          <p:cNvSpPr txBox="1"/>
          <p:nvPr/>
        </p:nvSpPr>
        <p:spPr>
          <a:xfrm>
            <a:off x="15141703" y="9652076"/>
            <a:ext cx="2478203" cy="321310"/>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 </a:t>
            </a:r>
            <a:r>
              <a:rPr lang="en-US" sz="1599">
                <a:solidFill>
                  <a:srgbClr val="FFFFFF"/>
                </a:solidFill>
                <a:latin typeface="Overpass Ultra-Bold"/>
              </a:rPr>
              <a:t>  INFO@INEFAM.COM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2037" y="122869"/>
            <a:ext cx="17713263" cy="1153229"/>
            <a:chOff x="0" y="0"/>
            <a:chExt cx="4665222" cy="303731"/>
          </a:xfrm>
        </p:grpSpPr>
        <p:sp>
          <p:nvSpPr>
            <p:cNvPr id="3" name="Freeform 3"/>
            <p:cNvSpPr/>
            <p:nvPr/>
          </p:nvSpPr>
          <p:spPr>
            <a:xfrm>
              <a:off x="0" y="0"/>
              <a:ext cx="4665221" cy="303731"/>
            </a:xfrm>
            <a:custGeom>
              <a:avLst/>
              <a:gdLst/>
              <a:ahLst/>
              <a:cxnLst/>
              <a:rect l="l" t="t" r="r" b="b"/>
              <a:pathLst>
                <a:path w="4665221" h="303731">
                  <a:moveTo>
                    <a:pt x="22291" y="0"/>
                  </a:moveTo>
                  <a:lnTo>
                    <a:pt x="4642931" y="0"/>
                  </a:lnTo>
                  <a:cubicBezTo>
                    <a:pt x="4648843" y="0"/>
                    <a:pt x="4654512" y="2348"/>
                    <a:pt x="4658693" y="6529"/>
                  </a:cubicBezTo>
                  <a:cubicBezTo>
                    <a:pt x="4662873" y="10709"/>
                    <a:pt x="4665221" y="16379"/>
                    <a:pt x="4665221" y="22291"/>
                  </a:cubicBezTo>
                  <a:lnTo>
                    <a:pt x="4665221" y="281440"/>
                  </a:lnTo>
                  <a:cubicBezTo>
                    <a:pt x="4665221" y="293751"/>
                    <a:pt x="4655242" y="303731"/>
                    <a:pt x="4642931" y="303731"/>
                  </a:cubicBezTo>
                  <a:lnTo>
                    <a:pt x="22291" y="303731"/>
                  </a:lnTo>
                  <a:cubicBezTo>
                    <a:pt x="9980" y="303731"/>
                    <a:pt x="0" y="293751"/>
                    <a:pt x="0" y="281440"/>
                  </a:cubicBezTo>
                  <a:lnTo>
                    <a:pt x="0" y="22291"/>
                  </a:lnTo>
                  <a:cubicBezTo>
                    <a:pt x="0" y="9980"/>
                    <a:pt x="9980" y="0"/>
                    <a:pt x="22291" y="0"/>
                  </a:cubicBezTo>
                  <a:close/>
                </a:path>
              </a:pathLst>
            </a:custGeom>
            <a:solidFill>
              <a:srgbClr val="6A1111"/>
            </a:solidFill>
          </p:spPr>
          <p:txBody>
            <a:bodyPr/>
            <a:lstStyle/>
            <a:p>
              <a:endParaRPr lang="es-MX"/>
            </a:p>
          </p:txBody>
        </p:sp>
        <p:sp>
          <p:nvSpPr>
            <p:cNvPr id="4" name="TextBox 4"/>
            <p:cNvSpPr txBox="1"/>
            <p:nvPr/>
          </p:nvSpPr>
          <p:spPr>
            <a:xfrm>
              <a:off x="0" y="-38100"/>
              <a:ext cx="4665222" cy="3418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5775" y="9384106"/>
            <a:ext cx="18568354" cy="1327668"/>
            <a:chOff x="0" y="0"/>
            <a:chExt cx="4890431" cy="349674"/>
          </a:xfrm>
        </p:grpSpPr>
        <p:sp>
          <p:nvSpPr>
            <p:cNvPr id="6" name="Freeform 6"/>
            <p:cNvSpPr/>
            <p:nvPr/>
          </p:nvSpPr>
          <p:spPr>
            <a:xfrm>
              <a:off x="0" y="0"/>
              <a:ext cx="4890431" cy="349674"/>
            </a:xfrm>
            <a:custGeom>
              <a:avLst/>
              <a:gdLst/>
              <a:ahLst/>
              <a:cxnLst/>
              <a:rect l="l" t="t" r="r" b="b"/>
              <a:pathLst>
                <a:path w="4890431" h="349674">
                  <a:moveTo>
                    <a:pt x="21264" y="0"/>
                  </a:moveTo>
                  <a:lnTo>
                    <a:pt x="4869166" y="0"/>
                  </a:lnTo>
                  <a:cubicBezTo>
                    <a:pt x="4874806" y="0"/>
                    <a:pt x="4880215" y="2240"/>
                    <a:pt x="4884203" y="6228"/>
                  </a:cubicBezTo>
                  <a:cubicBezTo>
                    <a:pt x="4888190" y="10216"/>
                    <a:pt x="4890431" y="15624"/>
                    <a:pt x="4890431" y="21264"/>
                  </a:cubicBezTo>
                  <a:lnTo>
                    <a:pt x="4890431" y="328410"/>
                  </a:lnTo>
                  <a:cubicBezTo>
                    <a:pt x="4890431" y="340154"/>
                    <a:pt x="4880910" y="349674"/>
                    <a:pt x="4869166" y="349674"/>
                  </a:cubicBezTo>
                  <a:lnTo>
                    <a:pt x="21264" y="349674"/>
                  </a:lnTo>
                  <a:cubicBezTo>
                    <a:pt x="9520" y="349674"/>
                    <a:pt x="0" y="340154"/>
                    <a:pt x="0" y="328410"/>
                  </a:cubicBezTo>
                  <a:lnTo>
                    <a:pt x="0" y="21264"/>
                  </a:lnTo>
                  <a:cubicBezTo>
                    <a:pt x="0" y="9520"/>
                    <a:pt x="9520" y="0"/>
                    <a:pt x="21264" y="0"/>
                  </a:cubicBezTo>
                  <a:close/>
                </a:path>
              </a:pathLst>
            </a:custGeom>
            <a:solidFill>
              <a:srgbClr val="6A1111"/>
            </a:solidFill>
          </p:spPr>
          <p:txBody>
            <a:bodyPr/>
            <a:lstStyle/>
            <a:p>
              <a:endParaRPr lang="es-MX"/>
            </a:p>
          </p:txBody>
        </p:sp>
        <p:sp>
          <p:nvSpPr>
            <p:cNvPr id="7" name="TextBox 7"/>
            <p:cNvSpPr txBox="1"/>
            <p:nvPr/>
          </p:nvSpPr>
          <p:spPr>
            <a:xfrm>
              <a:off x="0" y="-38100"/>
              <a:ext cx="4890431" cy="38777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864647" y="122869"/>
            <a:ext cx="1921211" cy="1209377"/>
          </a:xfrm>
          <a:custGeom>
            <a:avLst/>
            <a:gdLst/>
            <a:ahLst/>
            <a:cxnLst/>
            <a:rect l="l" t="t" r="r" b="b"/>
            <a:pathLst>
              <a:path w="1921211" h="1209377">
                <a:moveTo>
                  <a:pt x="0" y="0"/>
                </a:moveTo>
                <a:lnTo>
                  <a:pt x="1921210" y="0"/>
                </a:lnTo>
                <a:lnTo>
                  <a:pt x="1921210" y="1209377"/>
                </a:lnTo>
                <a:lnTo>
                  <a:pt x="0" y="1209377"/>
                </a:lnTo>
                <a:lnTo>
                  <a:pt x="0" y="0"/>
                </a:lnTo>
                <a:close/>
              </a:path>
            </a:pathLst>
          </a:custGeom>
          <a:blipFill>
            <a:blip r:embed="rId2"/>
            <a:stretch>
              <a:fillRect/>
            </a:stretch>
          </a:blipFill>
        </p:spPr>
        <p:txBody>
          <a:bodyPr/>
          <a:lstStyle/>
          <a:p>
            <a:endParaRPr lang="es-MX"/>
          </a:p>
        </p:txBody>
      </p:sp>
      <p:pic>
        <p:nvPicPr>
          <p:cNvPr id="9" name="Picture 9"/>
          <p:cNvPicPr>
            <a:picLocks noChangeAspect="1"/>
          </p:cNvPicPr>
          <p:nvPr/>
        </p:nvPicPr>
        <p:blipFill>
          <a:blip r:embed="rId3"/>
          <a:stretch>
            <a:fillRect/>
          </a:stretch>
        </p:blipFill>
        <p:spPr>
          <a:xfrm>
            <a:off x="11531263" y="1485278"/>
            <a:ext cx="7370986" cy="4315152"/>
          </a:xfrm>
          <a:prstGeom prst="rect">
            <a:avLst/>
          </a:prstGeom>
        </p:spPr>
      </p:pic>
      <p:sp>
        <p:nvSpPr>
          <p:cNvPr id="10" name="Freeform 10"/>
          <p:cNvSpPr/>
          <p:nvPr/>
        </p:nvSpPr>
        <p:spPr>
          <a:xfrm rot="4586150">
            <a:off x="12140547" y="2600193"/>
            <a:ext cx="1134096" cy="1802754"/>
          </a:xfrm>
          <a:custGeom>
            <a:avLst/>
            <a:gdLst/>
            <a:ahLst/>
            <a:cxnLst/>
            <a:rect l="l" t="t" r="r" b="b"/>
            <a:pathLst>
              <a:path w="1134096" h="1802754">
                <a:moveTo>
                  <a:pt x="0" y="0"/>
                </a:moveTo>
                <a:lnTo>
                  <a:pt x="1134096" y="0"/>
                </a:lnTo>
                <a:lnTo>
                  <a:pt x="1134096" y="1802753"/>
                </a:lnTo>
                <a:lnTo>
                  <a:pt x="0" y="18027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pic>
        <p:nvPicPr>
          <p:cNvPr id="11" name="Picture 11"/>
          <p:cNvPicPr>
            <a:picLocks noChangeAspect="1"/>
          </p:cNvPicPr>
          <p:nvPr/>
        </p:nvPicPr>
        <p:blipFill>
          <a:blip r:embed="rId6"/>
          <a:stretch>
            <a:fillRect/>
          </a:stretch>
        </p:blipFill>
        <p:spPr>
          <a:xfrm>
            <a:off x="4127241" y="4625302"/>
            <a:ext cx="5272267" cy="4724682"/>
          </a:xfrm>
          <a:prstGeom prst="rect">
            <a:avLst/>
          </a:prstGeom>
        </p:spPr>
      </p:pic>
      <p:sp>
        <p:nvSpPr>
          <p:cNvPr id="12" name="Freeform 12"/>
          <p:cNvSpPr/>
          <p:nvPr/>
        </p:nvSpPr>
        <p:spPr>
          <a:xfrm rot="3089960">
            <a:off x="8494775" y="6119922"/>
            <a:ext cx="1298451" cy="739299"/>
          </a:xfrm>
          <a:custGeom>
            <a:avLst/>
            <a:gdLst/>
            <a:ahLst/>
            <a:cxnLst/>
            <a:rect l="l" t="t" r="r" b="b"/>
            <a:pathLst>
              <a:path w="1298451" h="739299">
                <a:moveTo>
                  <a:pt x="0" y="0"/>
                </a:moveTo>
                <a:lnTo>
                  <a:pt x="1298450" y="0"/>
                </a:lnTo>
                <a:lnTo>
                  <a:pt x="1298450" y="739299"/>
                </a:lnTo>
                <a:lnTo>
                  <a:pt x="0" y="7392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sp>
        <p:nvSpPr>
          <p:cNvPr id="13" name="Freeform 13"/>
          <p:cNvSpPr/>
          <p:nvPr/>
        </p:nvSpPr>
        <p:spPr>
          <a:xfrm>
            <a:off x="9886719" y="4607494"/>
            <a:ext cx="1332227" cy="1157372"/>
          </a:xfrm>
          <a:custGeom>
            <a:avLst/>
            <a:gdLst/>
            <a:ahLst/>
            <a:cxnLst/>
            <a:rect l="l" t="t" r="r" b="b"/>
            <a:pathLst>
              <a:path w="1332227" h="1157372">
                <a:moveTo>
                  <a:pt x="0" y="0"/>
                </a:moveTo>
                <a:lnTo>
                  <a:pt x="1332226" y="0"/>
                </a:lnTo>
                <a:lnTo>
                  <a:pt x="1332226" y="1157372"/>
                </a:lnTo>
                <a:lnTo>
                  <a:pt x="0" y="11573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14" name="Freeform 14"/>
          <p:cNvSpPr/>
          <p:nvPr/>
        </p:nvSpPr>
        <p:spPr>
          <a:xfrm>
            <a:off x="15216756" y="6489571"/>
            <a:ext cx="1545398" cy="1591143"/>
          </a:xfrm>
          <a:custGeom>
            <a:avLst/>
            <a:gdLst/>
            <a:ahLst/>
            <a:cxnLst/>
            <a:rect l="l" t="t" r="r" b="b"/>
            <a:pathLst>
              <a:path w="1545398" h="1591143">
                <a:moveTo>
                  <a:pt x="0" y="0"/>
                </a:moveTo>
                <a:lnTo>
                  <a:pt x="1545398" y="0"/>
                </a:lnTo>
                <a:lnTo>
                  <a:pt x="1545398" y="1591143"/>
                </a:lnTo>
                <a:lnTo>
                  <a:pt x="0" y="1591143"/>
                </a:lnTo>
                <a:lnTo>
                  <a:pt x="0" y="0"/>
                </a:lnTo>
                <a:close/>
              </a:path>
            </a:pathLst>
          </a:custGeom>
          <a:blipFill>
            <a:blip r:embed="rId11"/>
            <a:stretch>
              <a:fillRect/>
            </a:stretch>
          </a:blipFill>
        </p:spPr>
        <p:txBody>
          <a:bodyPr/>
          <a:lstStyle/>
          <a:p>
            <a:endParaRPr lang="es-MX"/>
          </a:p>
        </p:txBody>
      </p:sp>
      <p:sp>
        <p:nvSpPr>
          <p:cNvPr id="15" name="Freeform 15"/>
          <p:cNvSpPr/>
          <p:nvPr/>
        </p:nvSpPr>
        <p:spPr>
          <a:xfrm>
            <a:off x="14269938" y="116721"/>
            <a:ext cx="871765" cy="1125519"/>
          </a:xfrm>
          <a:custGeom>
            <a:avLst/>
            <a:gdLst/>
            <a:ahLst/>
            <a:cxnLst/>
            <a:rect l="l" t="t" r="r" b="b"/>
            <a:pathLst>
              <a:path w="871765" h="1125519">
                <a:moveTo>
                  <a:pt x="0" y="0"/>
                </a:moveTo>
                <a:lnTo>
                  <a:pt x="871765" y="0"/>
                </a:lnTo>
                <a:lnTo>
                  <a:pt x="871765" y="1125519"/>
                </a:lnTo>
                <a:lnTo>
                  <a:pt x="0" y="11255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16" name="Freeform 16"/>
          <p:cNvSpPr/>
          <p:nvPr/>
        </p:nvSpPr>
        <p:spPr>
          <a:xfrm>
            <a:off x="832962" y="1925525"/>
            <a:ext cx="3223743" cy="6985104"/>
          </a:xfrm>
          <a:custGeom>
            <a:avLst/>
            <a:gdLst/>
            <a:ahLst/>
            <a:cxnLst/>
            <a:rect l="l" t="t" r="r" b="b"/>
            <a:pathLst>
              <a:path w="3223743" h="6985104">
                <a:moveTo>
                  <a:pt x="0" y="0"/>
                </a:moveTo>
                <a:lnTo>
                  <a:pt x="3223743" y="0"/>
                </a:lnTo>
                <a:lnTo>
                  <a:pt x="3223743" y="6985104"/>
                </a:lnTo>
                <a:lnTo>
                  <a:pt x="0" y="6985104"/>
                </a:lnTo>
                <a:lnTo>
                  <a:pt x="0" y="0"/>
                </a:lnTo>
                <a:close/>
              </a:path>
            </a:pathLst>
          </a:custGeom>
          <a:blipFill>
            <a:blip r:embed="rId14"/>
            <a:stretch>
              <a:fillRect t="-3749" r="-131"/>
            </a:stretch>
          </a:blipFill>
        </p:spPr>
        <p:txBody>
          <a:bodyPr/>
          <a:lstStyle/>
          <a:p>
            <a:endParaRPr lang="es-MX"/>
          </a:p>
        </p:txBody>
      </p:sp>
      <p:sp>
        <p:nvSpPr>
          <p:cNvPr id="17" name="Freeform 17"/>
          <p:cNvSpPr/>
          <p:nvPr/>
        </p:nvSpPr>
        <p:spPr>
          <a:xfrm>
            <a:off x="3785857" y="2500889"/>
            <a:ext cx="1055847" cy="238046"/>
          </a:xfrm>
          <a:custGeom>
            <a:avLst/>
            <a:gdLst/>
            <a:ahLst/>
            <a:cxnLst/>
            <a:rect l="l" t="t" r="r" b="b"/>
            <a:pathLst>
              <a:path w="1055847" h="238046">
                <a:moveTo>
                  <a:pt x="0" y="0"/>
                </a:moveTo>
                <a:lnTo>
                  <a:pt x="1055848" y="0"/>
                </a:lnTo>
                <a:lnTo>
                  <a:pt x="1055848" y="238045"/>
                </a:lnTo>
                <a:lnTo>
                  <a:pt x="0" y="2380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MX"/>
          </a:p>
        </p:txBody>
      </p:sp>
      <p:sp>
        <p:nvSpPr>
          <p:cNvPr id="18" name="TextBox 18"/>
          <p:cNvSpPr txBox="1"/>
          <p:nvPr/>
        </p:nvSpPr>
        <p:spPr>
          <a:xfrm>
            <a:off x="4664918" y="281970"/>
            <a:ext cx="8958164" cy="682626"/>
          </a:xfrm>
          <a:prstGeom prst="rect">
            <a:avLst/>
          </a:prstGeom>
        </p:spPr>
        <p:txBody>
          <a:bodyPr lIns="0" tIns="0" rIns="0" bIns="0" rtlCol="0" anchor="t">
            <a:spAutoFit/>
          </a:bodyPr>
          <a:lstStyle/>
          <a:p>
            <a:pPr algn="ctr">
              <a:lnSpc>
                <a:spcPts val="4899"/>
              </a:lnSpc>
            </a:pPr>
            <a:r>
              <a:rPr lang="en-US" sz="3499">
                <a:solidFill>
                  <a:srgbClr val="FFFFFF"/>
                </a:solidFill>
                <a:latin typeface="Overpass Ultra-Bold"/>
              </a:rPr>
              <a:t>PRINCIPALES HALLAZGOS DEL EXHORTO </a:t>
            </a:r>
          </a:p>
        </p:txBody>
      </p:sp>
      <p:sp>
        <p:nvSpPr>
          <p:cNvPr id="19" name="TextBox 19"/>
          <p:cNvSpPr txBox="1"/>
          <p:nvPr/>
        </p:nvSpPr>
        <p:spPr>
          <a:xfrm>
            <a:off x="344605" y="9355531"/>
            <a:ext cx="12178734" cy="1149985"/>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Elaborado por INEFAM©</a:t>
            </a:r>
          </a:p>
          <a:p>
            <a:pPr algn="just">
              <a:lnSpc>
                <a:spcPts val="2239"/>
              </a:lnSpc>
            </a:pPr>
            <a:r>
              <a:rPr lang="en-US" sz="1599">
                <a:solidFill>
                  <a:srgbClr val="FFFFFF"/>
                </a:solidFill>
                <a:latin typeface="Overpass"/>
              </a:rPr>
              <a:t>Fuente: Cédula para el Diagnóstico Situacional sobre el Control del Dolor Crónico y la aplicación de la Medicina Paliativa. Consejo de Salubridad General, y cálculos propios.</a:t>
            </a:r>
          </a:p>
          <a:p>
            <a:pPr algn="just">
              <a:lnSpc>
                <a:spcPts val="2239"/>
              </a:lnSpc>
            </a:pPr>
            <a:endParaRPr lang="en-US" sz="1599">
              <a:solidFill>
                <a:srgbClr val="FFFFFF"/>
              </a:solidFill>
              <a:latin typeface="Overpass"/>
            </a:endParaRPr>
          </a:p>
        </p:txBody>
      </p:sp>
      <p:sp>
        <p:nvSpPr>
          <p:cNvPr id="20" name="TextBox 20"/>
          <p:cNvSpPr txBox="1"/>
          <p:nvPr/>
        </p:nvSpPr>
        <p:spPr>
          <a:xfrm>
            <a:off x="15141703" y="9652076"/>
            <a:ext cx="2478203" cy="321310"/>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 </a:t>
            </a:r>
            <a:r>
              <a:rPr lang="en-US" sz="1599">
                <a:solidFill>
                  <a:srgbClr val="FFFFFF"/>
                </a:solidFill>
                <a:latin typeface="Overpass Ultra-Bold"/>
              </a:rPr>
              <a:t>  INFO@INEFAM.COM</a:t>
            </a:r>
          </a:p>
        </p:txBody>
      </p:sp>
      <p:sp>
        <p:nvSpPr>
          <p:cNvPr id="21" name="TextBox 21"/>
          <p:cNvSpPr txBox="1"/>
          <p:nvPr/>
        </p:nvSpPr>
        <p:spPr>
          <a:xfrm>
            <a:off x="5274818" y="1930296"/>
            <a:ext cx="3175736" cy="1149721"/>
          </a:xfrm>
          <a:prstGeom prst="rect">
            <a:avLst/>
          </a:prstGeom>
        </p:spPr>
        <p:txBody>
          <a:bodyPr lIns="0" tIns="0" rIns="0" bIns="0" rtlCol="0" anchor="t">
            <a:spAutoFit/>
          </a:bodyPr>
          <a:lstStyle/>
          <a:p>
            <a:pPr algn="just">
              <a:lnSpc>
                <a:spcPts val="2239"/>
              </a:lnSpc>
            </a:pPr>
            <a:r>
              <a:rPr lang="en-US" sz="1599">
                <a:solidFill>
                  <a:srgbClr val="000000"/>
                </a:solidFill>
                <a:latin typeface="Overpass"/>
              </a:rPr>
              <a:t>La </a:t>
            </a:r>
            <a:r>
              <a:rPr lang="en-US" sz="1599">
                <a:solidFill>
                  <a:srgbClr val="000000"/>
                </a:solidFill>
                <a:latin typeface="Overpass Ultra-Bold"/>
              </a:rPr>
              <a:t>CDMX concentra el 24% de las unidades</a:t>
            </a:r>
            <a:r>
              <a:rPr lang="en-US" sz="1599">
                <a:solidFill>
                  <a:srgbClr val="000000"/>
                </a:solidFill>
                <a:latin typeface="Overpass"/>
              </a:rPr>
              <a:t> con clínica de Cuidados Paliativos y/o Dolor, </a:t>
            </a:r>
            <a:r>
              <a:rPr lang="en-US" sz="1599">
                <a:solidFill>
                  <a:srgbClr val="000000"/>
                </a:solidFill>
                <a:latin typeface="Overpass Ultra-Bold"/>
              </a:rPr>
              <a:t>seguido por el Estado</a:t>
            </a:r>
            <a:r>
              <a:rPr lang="en-US" sz="1599">
                <a:solidFill>
                  <a:srgbClr val="000000"/>
                </a:solidFill>
                <a:latin typeface="Overpass"/>
              </a:rPr>
              <a:t> </a:t>
            </a:r>
            <a:r>
              <a:rPr lang="en-US" sz="1599">
                <a:solidFill>
                  <a:srgbClr val="000000"/>
                </a:solidFill>
                <a:latin typeface="Overpass Ultra-Bold"/>
              </a:rPr>
              <a:t>de México con el 12%.</a:t>
            </a:r>
            <a:r>
              <a:rPr lang="en-US" sz="1599">
                <a:solidFill>
                  <a:srgbClr val="000000"/>
                </a:solidFill>
                <a:latin typeface="Overpass"/>
              </a:rPr>
              <a:t> </a:t>
            </a:r>
          </a:p>
        </p:txBody>
      </p:sp>
      <p:sp>
        <p:nvSpPr>
          <p:cNvPr id="22" name="TextBox 22"/>
          <p:cNvSpPr txBox="1"/>
          <p:nvPr/>
        </p:nvSpPr>
        <p:spPr>
          <a:xfrm>
            <a:off x="9144000" y="1745080"/>
            <a:ext cx="2380938" cy="1682988"/>
          </a:xfrm>
          <a:prstGeom prst="rect">
            <a:avLst/>
          </a:prstGeom>
        </p:spPr>
        <p:txBody>
          <a:bodyPr lIns="0" tIns="0" rIns="0" bIns="0" rtlCol="0" anchor="t">
            <a:spAutoFit/>
          </a:bodyPr>
          <a:lstStyle/>
          <a:p>
            <a:pPr algn="just">
              <a:lnSpc>
                <a:spcPts val="2240"/>
              </a:lnSpc>
              <a:spcBef>
                <a:spcPct val="0"/>
              </a:spcBef>
            </a:pPr>
            <a:r>
              <a:rPr lang="en-US" sz="1600">
                <a:solidFill>
                  <a:srgbClr val="000000"/>
                </a:solidFill>
                <a:latin typeface="Overpass Ultra-Bold"/>
              </a:rPr>
              <a:t>Algología y anestesiología</a:t>
            </a:r>
            <a:r>
              <a:rPr lang="en-US" sz="1600">
                <a:solidFill>
                  <a:srgbClr val="000000"/>
                </a:solidFill>
                <a:latin typeface="Overpass"/>
              </a:rPr>
              <a:t> son las especialidades más comunes para los </a:t>
            </a:r>
            <a:r>
              <a:rPr lang="en-US" sz="1600">
                <a:solidFill>
                  <a:srgbClr val="000000"/>
                </a:solidFill>
                <a:latin typeface="Overpass Ultra-Bold"/>
              </a:rPr>
              <a:t>jefes</a:t>
            </a:r>
            <a:r>
              <a:rPr lang="en-US" sz="1600">
                <a:solidFill>
                  <a:srgbClr val="000000"/>
                </a:solidFill>
                <a:latin typeface="Overpass"/>
              </a:rPr>
              <a:t> (sin considerar medicina paliativa en el recuento).</a:t>
            </a:r>
          </a:p>
        </p:txBody>
      </p:sp>
      <p:sp>
        <p:nvSpPr>
          <p:cNvPr id="23" name="TextBox 23"/>
          <p:cNvSpPr txBox="1"/>
          <p:nvPr/>
        </p:nvSpPr>
        <p:spPr>
          <a:xfrm>
            <a:off x="12707595" y="1413690"/>
            <a:ext cx="4868217" cy="516890"/>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Overpass Ultra-Bold"/>
              </a:rPr>
              <a:t>ESPECIALIDAD DEL JEFE DE LA CLÍNICA DEL DOLOR  DIFERENTE A MEDICINA PALIATIVA</a:t>
            </a:r>
          </a:p>
        </p:txBody>
      </p:sp>
      <p:sp>
        <p:nvSpPr>
          <p:cNvPr id="24" name="TextBox 24"/>
          <p:cNvSpPr txBox="1"/>
          <p:nvPr/>
        </p:nvSpPr>
        <p:spPr>
          <a:xfrm>
            <a:off x="4494855" y="4074291"/>
            <a:ext cx="4868217" cy="516890"/>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Overpass Ultra-Bold"/>
              </a:rPr>
              <a:t> DÍAS A LA SEMANA QUE SE PROPORCIONA ATENCIÓN PALIATIVA</a:t>
            </a:r>
          </a:p>
        </p:txBody>
      </p:sp>
      <p:sp>
        <p:nvSpPr>
          <p:cNvPr id="25" name="TextBox 25"/>
          <p:cNvSpPr txBox="1"/>
          <p:nvPr/>
        </p:nvSpPr>
        <p:spPr>
          <a:xfrm>
            <a:off x="10411040" y="6115102"/>
            <a:ext cx="4224597" cy="2254356"/>
          </a:xfrm>
          <a:prstGeom prst="rect">
            <a:avLst/>
          </a:prstGeom>
        </p:spPr>
        <p:txBody>
          <a:bodyPr lIns="0" tIns="0" rIns="0" bIns="0" rtlCol="0" anchor="t">
            <a:spAutoFit/>
          </a:bodyPr>
          <a:lstStyle/>
          <a:p>
            <a:pPr algn="just">
              <a:lnSpc>
                <a:spcPts val="2239"/>
              </a:lnSpc>
              <a:spcBef>
                <a:spcPct val="0"/>
              </a:spcBef>
            </a:pPr>
            <a:r>
              <a:rPr lang="en-US" sz="1599">
                <a:solidFill>
                  <a:srgbClr val="000000"/>
                </a:solidFill>
                <a:latin typeface="Overpass"/>
              </a:rPr>
              <a:t>La mitad de las unidades médicas brindan el servicio de consulta médica 5 días a la semana, de las cuales el </a:t>
            </a:r>
            <a:r>
              <a:rPr lang="en-US" sz="1599">
                <a:solidFill>
                  <a:srgbClr val="000000"/>
                </a:solidFill>
                <a:latin typeface="Overpass Ultra-Bold"/>
              </a:rPr>
              <a:t>70% únicamente cuentan con un consultorio.</a:t>
            </a:r>
          </a:p>
          <a:p>
            <a:pPr algn="just">
              <a:lnSpc>
                <a:spcPts val="2239"/>
              </a:lnSpc>
              <a:spcBef>
                <a:spcPct val="0"/>
              </a:spcBef>
            </a:pPr>
            <a:r>
              <a:rPr lang="en-US" sz="1599">
                <a:solidFill>
                  <a:srgbClr val="000000"/>
                </a:solidFill>
                <a:latin typeface="Overpass"/>
              </a:rPr>
              <a:t>Por otro lado, de las 190 unidades médicas que brindan el servicio, el </a:t>
            </a:r>
            <a:r>
              <a:rPr lang="en-US" sz="1599">
                <a:solidFill>
                  <a:srgbClr val="000000"/>
                </a:solidFill>
                <a:latin typeface="Overpass Ultra-Bold"/>
              </a:rPr>
              <a:t>65% hace visitas domiciliarias</a:t>
            </a:r>
            <a:r>
              <a:rPr lang="en-US" sz="1599">
                <a:solidFill>
                  <a:srgbClr val="000000"/>
                </a:solidFill>
                <a:latin typeface="Overpass"/>
              </a:rPr>
              <a:t> con un equipo multidisciplinario.</a:t>
            </a:r>
          </a:p>
          <a:p>
            <a:pPr algn="just">
              <a:lnSpc>
                <a:spcPts val="2239"/>
              </a:lnSpc>
              <a:spcBef>
                <a:spcPct val="0"/>
              </a:spcBef>
            </a:pPr>
            <a:endParaRPr lang="en-US" sz="1599">
              <a:solidFill>
                <a:srgbClr val="000000"/>
              </a:solidFill>
              <a:latin typeface="Overpas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775" y="9384106"/>
            <a:ext cx="18568354" cy="1327668"/>
            <a:chOff x="0" y="0"/>
            <a:chExt cx="4890431" cy="349674"/>
          </a:xfrm>
        </p:grpSpPr>
        <p:sp>
          <p:nvSpPr>
            <p:cNvPr id="3" name="Freeform 3"/>
            <p:cNvSpPr/>
            <p:nvPr/>
          </p:nvSpPr>
          <p:spPr>
            <a:xfrm>
              <a:off x="0" y="0"/>
              <a:ext cx="4890431" cy="349674"/>
            </a:xfrm>
            <a:custGeom>
              <a:avLst/>
              <a:gdLst/>
              <a:ahLst/>
              <a:cxnLst/>
              <a:rect l="l" t="t" r="r" b="b"/>
              <a:pathLst>
                <a:path w="4890431" h="349674">
                  <a:moveTo>
                    <a:pt x="21264" y="0"/>
                  </a:moveTo>
                  <a:lnTo>
                    <a:pt x="4869166" y="0"/>
                  </a:lnTo>
                  <a:cubicBezTo>
                    <a:pt x="4874806" y="0"/>
                    <a:pt x="4880215" y="2240"/>
                    <a:pt x="4884203" y="6228"/>
                  </a:cubicBezTo>
                  <a:cubicBezTo>
                    <a:pt x="4888190" y="10216"/>
                    <a:pt x="4890431" y="15624"/>
                    <a:pt x="4890431" y="21264"/>
                  </a:cubicBezTo>
                  <a:lnTo>
                    <a:pt x="4890431" y="328410"/>
                  </a:lnTo>
                  <a:cubicBezTo>
                    <a:pt x="4890431" y="340154"/>
                    <a:pt x="4880910" y="349674"/>
                    <a:pt x="4869166" y="349674"/>
                  </a:cubicBezTo>
                  <a:lnTo>
                    <a:pt x="21264" y="349674"/>
                  </a:lnTo>
                  <a:cubicBezTo>
                    <a:pt x="9520" y="349674"/>
                    <a:pt x="0" y="340154"/>
                    <a:pt x="0" y="328410"/>
                  </a:cubicBezTo>
                  <a:lnTo>
                    <a:pt x="0" y="21264"/>
                  </a:lnTo>
                  <a:cubicBezTo>
                    <a:pt x="0" y="9520"/>
                    <a:pt x="9520" y="0"/>
                    <a:pt x="21264" y="0"/>
                  </a:cubicBezTo>
                  <a:close/>
                </a:path>
              </a:pathLst>
            </a:custGeom>
            <a:solidFill>
              <a:srgbClr val="6A1111"/>
            </a:solidFill>
          </p:spPr>
          <p:txBody>
            <a:bodyPr/>
            <a:lstStyle/>
            <a:p>
              <a:endParaRPr lang="es-MX"/>
            </a:p>
          </p:txBody>
        </p:sp>
        <p:sp>
          <p:nvSpPr>
            <p:cNvPr id="4" name="TextBox 4"/>
            <p:cNvSpPr txBox="1"/>
            <p:nvPr/>
          </p:nvSpPr>
          <p:spPr>
            <a:xfrm>
              <a:off x="0" y="-38100"/>
              <a:ext cx="4890431" cy="38777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62037" y="122869"/>
            <a:ext cx="17713263" cy="1153229"/>
            <a:chOff x="0" y="0"/>
            <a:chExt cx="4665222" cy="303731"/>
          </a:xfrm>
        </p:grpSpPr>
        <p:sp>
          <p:nvSpPr>
            <p:cNvPr id="6" name="Freeform 6"/>
            <p:cNvSpPr/>
            <p:nvPr/>
          </p:nvSpPr>
          <p:spPr>
            <a:xfrm>
              <a:off x="0" y="0"/>
              <a:ext cx="4665221" cy="303731"/>
            </a:xfrm>
            <a:custGeom>
              <a:avLst/>
              <a:gdLst/>
              <a:ahLst/>
              <a:cxnLst/>
              <a:rect l="l" t="t" r="r" b="b"/>
              <a:pathLst>
                <a:path w="4665221" h="303731">
                  <a:moveTo>
                    <a:pt x="22291" y="0"/>
                  </a:moveTo>
                  <a:lnTo>
                    <a:pt x="4642931" y="0"/>
                  </a:lnTo>
                  <a:cubicBezTo>
                    <a:pt x="4648843" y="0"/>
                    <a:pt x="4654512" y="2348"/>
                    <a:pt x="4658693" y="6529"/>
                  </a:cubicBezTo>
                  <a:cubicBezTo>
                    <a:pt x="4662873" y="10709"/>
                    <a:pt x="4665221" y="16379"/>
                    <a:pt x="4665221" y="22291"/>
                  </a:cubicBezTo>
                  <a:lnTo>
                    <a:pt x="4665221" y="281440"/>
                  </a:lnTo>
                  <a:cubicBezTo>
                    <a:pt x="4665221" y="293751"/>
                    <a:pt x="4655242" y="303731"/>
                    <a:pt x="4642931" y="303731"/>
                  </a:cubicBezTo>
                  <a:lnTo>
                    <a:pt x="22291" y="303731"/>
                  </a:lnTo>
                  <a:cubicBezTo>
                    <a:pt x="9980" y="303731"/>
                    <a:pt x="0" y="293751"/>
                    <a:pt x="0" y="281440"/>
                  </a:cubicBezTo>
                  <a:lnTo>
                    <a:pt x="0" y="22291"/>
                  </a:lnTo>
                  <a:cubicBezTo>
                    <a:pt x="0" y="9980"/>
                    <a:pt x="9980" y="0"/>
                    <a:pt x="22291" y="0"/>
                  </a:cubicBezTo>
                  <a:close/>
                </a:path>
              </a:pathLst>
            </a:custGeom>
            <a:solidFill>
              <a:srgbClr val="6A1111"/>
            </a:solidFill>
          </p:spPr>
          <p:txBody>
            <a:bodyPr/>
            <a:lstStyle/>
            <a:p>
              <a:endParaRPr lang="es-MX"/>
            </a:p>
          </p:txBody>
        </p:sp>
        <p:sp>
          <p:nvSpPr>
            <p:cNvPr id="7" name="TextBox 7"/>
            <p:cNvSpPr txBox="1"/>
            <p:nvPr/>
          </p:nvSpPr>
          <p:spPr>
            <a:xfrm>
              <a:off x="0" y="-38100"/>
              <a:ext cx="4665222" cy="34183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306134" y="3243379"/>
            <a:ext cx="1562573" cy="1971136"/>
          </a:xfrm>
          <a:custGeom>
            <a:avLst/>
            <a:gdLst/>
            <a:ahLst/>
            <a:cxnLst/>
            <a:rect l="l" t="t" r="r" b="b"/>
            <a:pathLst>
              <a:path w="1562573" h="1971136">
                <a:moveTo>
                  <a:pt x="0" y="0"/>
                </a:moveTo>
                <a:lnTo>
                  <a:pt x="1562573" y="0"/>
                </a:lnTo>
                <a:lnTo>
                  <a:pt x="1562573" y="1971136"/>
                </a:lnTo>
                <a:lnTo>
                  <a:pt x="0" y="19711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9" name="Freeform 9"/>
          <p:cNvSpPr/>
          <p:nvPr/>
        </p:nvSpPr>
        <p:spPr>
          <a:xfrm>
            <a:off x="16278932" y="7497630"/>
            <a:ext cx="1924799" cy="1689011"/>
          </a:xfrm>
          <a:custGeom>
            <a:avLst/>
            <a:gdLst/>
            <a:ahLst/>
            <a:cxnLst/>
            <a:rect l="l" t="t" r="r" b="b"/>
            <a:pathLst>
              <a:path w="1924799" h="1689011">
                <a:moveTo>
                  <a:pt x="0" y="0"/>
                </a:moveTo>
                <a:lnTo>
                  <a:pt x="1924799" y="0"/>
                </a:lnTo>
                <a:lnTo>
                  <a:pt x="1924799" y="1689011"/>
                </a:lnTo>
                <a:lnTo>
                  <a:pt x="0" y="1689011"/>
                </a:lnTo>
                <a:lnTo>
                  <a:pt x="0" y="0"/>
                </a:lnTo>
                <a:close/>
              </a:path>
            </a:pathLst>
          </a:custGeom>
          <a:blipFill>
            <a:blip r:embed="rId4"/>
            <a:stretch>
              <a:fillRect/>
            </a:stretch>
          </a:blipFill>
        </p:spPr>
        <p:txBody>
          <a:bodyPr/>
          <a:lstStyle/>
          <a:p>
            <a:endParaRPr lang="es-MX"/>
          </a:p>
        </p:txBody>
      </p:sp>
      <p:sp>
        <p:nvSpPr>
          <p:cNvPr id="10" name="Freeform 10"/>
          <p:cNvSpPr/>
          <p:nvPr/>
        </p:nvSpPr>
        <p:spPr>
          <a:xfrm>
            <a:off x="6045067" y="1749061"/>
            <a:ext cx="1898526" cy="1546436"/>
          </a:xfrm>
          <a:custGeom>
            <a:avLst/>
            <a:gdLst/>
            <a:ahLst/>
            <a:cxnLst/>
            <a:rect l="l" t="t" r="r" b="b"/>
            <a:pathLst>
              <a:path w="1898526" h="1546436">
                <a:moveTo>
                  <a:pt x="0" y="0"/>
                </a:moveTo>
                <a:lnTo>
                  <a:pt x="1898526" y="0"/>
                </a:lnTo>
                <a:lnTo>
                  <a:pt x="1898526" y="1546436"/>
                </a:lnTo>
                <a:lnTo>
                  <a:pt x="0" y="15464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a:p>
        </p:txBody>
      </p:sp>
      <p:sp>
        <p:nvSpPr>
          <p:cNvPr id="11" name="Freeform 11"/>
          <p:cNvSpPr/>
          <p:nvPr/>
        </p:nvSpPr>
        <p:spPr>
          <a:xfrm>
            <a:off x="12122840" y="1741564"/>
            <a:ext cx="1873842" cy="732502"/>
          </a:xfrm>
          <a:custGeom>
            <a:avLst/>
            <a:gdLst/>
            <a:ahLst/>
            <a:cxnLst/>
            <a:rect l="l" t="t" r="r" b="b"/>
            <a:pathLst>
              <a:path w="1873842" h="732502">
                <a:moveTo>
                  <a:pt x="0" y="0"/>
                </a:moveTo>
                <a:lnTo>
                  <a:pt x="1873841" y="0"/>
                </a:lnTo>
                <a:lnTo>
                  <a:pt x="1873841" y="732502"/>
                </a:lnTo>
                <a:lnTo>
                  <a:pt x="0" y="7325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a:p>
        </p:txBody>
      </p:sp>
      <p:grpSp>
        <p:nvGrpSpPr>
          <p:cNvPr id="12" name="Group 12"/>
          <p:cNvGrpSpPr/>
          <p:nvPr/>
        </p:nvGrpSpPr>
        <p:grpSpPr>
          <a:xfrm>
            <a:off x="881613" y="3427883"/>
            <a:ext cx="1734846" cy="173484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txBody>
            <a:bodyPr/>
            <a:lstStyle/>
            <a:p>
              <a:endParaRPr lang="es-MX"/>
            </a:p>
          </p:txBody>
        </p:sp>
      </p:grpSp>
      <p:sp>
        <p:nvSpPr>
          <p:cNvPr id="14" name="Freeform 14"/>
          <p:cNvSpPr/>
          <p:nvPr/>
        </p:nvSpPr>
        <p:spPr>
          <a:xfrm>
            <a:off x="1059282" y="6884088"/>
            <a:ext cx="760253" cy="778658"/>
          </a:xfrm>
          <a:custGeom>
            <a:avLst/>
            <a:gdLst/>
            <a:ahLst/>
            <a:cxnLst/>
            <a:rect l="l" t="t" r="r" b="b"/>
            <a:pathLst>
              <a:path w="760253" h="778658">
                <a:moveTo>
                  <a:pt x="0" y="0"/>
                </a:moveTo>
                <a:lnTo>
                  <a:pt x="760254" y="0"/>
                </a:lnTo>
                <a:lnTo>
                  <a:pt x="760254" y="778658"/>
                </a:lnTo>
                <a:lnTo>
                  <a:pt x="0" y="778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5" name="Freeform 15"/>
          <p:cNvSpPr/>
          <p:nvPr/>
        </p:nvSpPr>
        <p:spPr>
          <a:xfrm>
            <a:off x="1856205" y="6884088"/>
            <a:ext cx="760253" cy="778658"/>
          </a:xfrm>
          <a:custGeom>
            <a:avLst/>
            <a:gdLst/>
            <a:ahLst/>
            <a:cxnLst/>
            <a:rect l="l" t="t" r="r" b="b"/>
            <a:pathLst>
              <a:path w="760253" h="778658">
                <a:moveTo>
                  <a:pt x="0" y="0"/>
                </a:moveTo>
                <a:lnTo>
                  <a:pt x="760253" y="0"/>
                </a:lnTo>
                <a:lnTo>
                  <a:pt x="760253" y="778658"/>
                </a:lnTo>
                <a:lnTo>
                  <a:pt x="0" y="778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6" name="Freeform 16"/>
          <p:cNvSpPr/>
          <p:nvPr/>
        </p:nvSpPr>
        <p:spPr>
          <a:xfrm>
            <a:off x="2654558" y="6884088"/>
            <a:ext cx="760253" cy="778658"/>
          </a:xfrm>
          <a:custGeom>
            <a:avLst/>
            <a:gdLst/>
            <a:ahLst/>
            <a:cxnLst/>
            <a:rect l="l" t="t" r="r" b="b"/>
            <a:pathLst>
              <a:path w="760253" h="778658">
                <a:moveTo>
                  <a:pt x="0" y="0"/>
                </a:moveTo>
                <a:lnTo>
                  <a:pt x="760254" y="0"/>
                </a:lnTo>
                <a:lnTo>
                  <a:pt x="760254" y="778658"/>
                </a:lnTo>
                <a:lnTo>
                  <a:pt x="0" y="778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7" name="Freeform 17"/>
          <p:cNvSpPr/>
          <p:nvPr/>
        </p:nvSpPr>
        <p:spPr>
          <a:xfrm>
            <a:off x="3451481" y="6884088"/>
            <a:ext cx="760253" cy="778658"/>
          </a:xfrm>
          <a:custGeom>
            <a:avLst/>
            <a:gdLst/>
            <a:ahLst/>
            <a:cxnLst/>
            <a:rect l="l" t="t" r="r" b="b"/>
            <a:pathLst>
              <a:path w="760253" h="778658">
                <a:moveTo>
                  <a:pt x="0" y="0"/>
                </a:moveTo>
                <a:lnTo>
                  <a:pt x="760253" y="0"/>
                </a:lnTo>
                <a:lnTo>
                  <a:pt x="760253" y="778658"/>
                </a:lnTo>
                <a:lnTo>
                  <a:pt x="0" y="778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8" name="Freeform 18"/>
          <p:cNvSpPr/>
          <p:nvPr/>
        </p:nvSpPr>
        <p:spPr>
          <a:xfrm>
            <a:off x="4249834" y="6884088"/>
            <a:ext cx="760253" cy="778658"/>
          </a:xfrm>
          <a:custGeom>
            <a:avLst/>
            <a:gdLst/>
            <a:ahLst/>
            <a:cxnLst/>
            <a:rect l="l" t="t" r="r" b="b"/>
            <a:pathLst>
              <a:path w="760253" h="778658">
                <a:moveTo>
                  <a:pt x="0" y="0"/>
                </a:moveTo>
                <a:lnTo>
                  <a:pt x="760253" y="0"/>
                </a:lnTo>
                <a:lnTo>
                  <a:pt x="760253" y="778658"/>
                </a:lnTo>
                <a:lnTo>
                  <a:pt x="0" y="778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9" name="Freeform 19"/>
          <p:cNvSpPr/>
          <p:nvPr/>
        </p:nvSpPr>
        <p:spPr>
          <a:xfrm>
            <a:off x="5046756" y="6884088"/>
            <a:ext cx="760253" cy="778658"/>
          </a:xfrm>
          <a:custGeom>
            <a:avLst/>
            <a:gdLst/>
            <a:ahLst/>
            <a:cxnLst/>
            <a:rect l="l" t="t" r="r" b="b"/>
            <a:pathLst>
              <a:path w="760253" h="778658">
                <a:moveTo>
                  <a:pt x="0" y="0"/>
                </a:moveTo>
                <a:lnTo>
                  <a:pt x="760254" y="0"/>
                </a:lnTo>
                <a:lnTo>
                  <a:pt x="760254" y="778658"/>
                </a:lnTo>
                <a:lnTo>
                  <a:pt x="0" y="778658"/>
                </a:lnTo>
                <a:lnTo>
                  <a:pt x="0" y="0"/>
                </a:lnTo>
                <a:close/>
              </a:path>
            </a:pathLst>
          </a:custGeom>
          <a:blipFill>
            <a:blip r:embed="rId10">
              <a:alphaModFix amt="7000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20" name="Freeform 20"/>
          <p:cNvSpPr/>
          <p:nvPr/>
        </p:nvSpPr>
        <p:spPr>
          <a:xfrm>
            <a:off x="5845110" y="6884088"/>
            <a:ext cx="760253" cy="778658"/>
          </a:xfrm>
          <a:custGeom>
            <a:avLst/>
            <a:gdLst/>
            <a:ahLst/>
            <a:cxnLst/>
            <a:rect l="l" t="t" r="r" b="b"/>
            <a:pathLst>
              <a:path w="760253" h="778658">
                <a:moveTo>
                  <a:pt x="0" y="0"/>
                </a:moveTo>
                <a:lnTo>
                  <a:pt x="760253" y="0"/>
                </a:lnTo>
                <a:lnTo>
                  <a:pt x="760253" y="778658"/>
                </a:lnTo>
                <a:lnTo>
                  <a:pt x="0" y="778658"/>
                </a:lnTo>
                <a:lnTo>
                  <a:pt x="0" y="0"/>
                </a:lnTo>
                <a:close/>
              </a:path>
            </a:pathLst>
          </a:custGeom>
          <a:blipFill>
            <a:blip r:embed="rId10">
              <a:alphaModFix amt="7000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21" name="Freeform 21"/>
          <p:cNvSpPr/>
          <p:nvPr/>
        </p:nvSpPr>
        <p:spPr>
          <a:xfrm>
            <a:off x="6642032" y="6884088"/>
            <a:ext cx="760253" cy="778658"/>
          </a:xfrm>
          <a:custGeom>
            <a:avLst/>
            <a:gdLst/>
            <a:ahLst/>
            <a:cxnLst/>
            <a:rect l="l" t="t" r="r" b="b"/>
            <a:pathLst>
              <a:path w="760253" h="778658">
                <a:moveTo>
                  <a:pt x="0" y="0"/>
                </a:moveTo>
                <a:lnTo>
                  <a:pt x="760254" y="0"/>
                </a:lnTo>
                <a:lnTo>
                  <a:pt x="760254" y="778658"/>
                </a:lnTo>
                <a:lnTo>
                  <a:pt x="0" y="778658"/>
                </a:lnTo>
                <a:lnTo>
                  <a:pt x="0" y="0"/>
                </a:lnTo>
                <a:close/>
              </a:path>
            </a:pathLst>
          </a:custGeom>
          <a:blipFill>
            <a:blip r:embed="rId10">
              <a:alphaModFix amt="7000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22" name="Freeform 22"/>
          <p:cNvSpPr/>
          <p:nvPr/>
        </p:nvSpPr>
        <p:spPr>
          <a:xfrm>
            <a:off x="7440386" y="6890660"/>
            <a:ext cx="760253" cy="778658"/>
          </a:xfrm>
          <a:custGeom>
            <a:avLst/>
            <a:gdLst/>
            <a:ahLst/>
            <a:cxnLst/>
            <a:rect l="l" t="t" r="r" b="b"/>
            <a:pathLst>
              <a:path w="760253" h="778658">
                <a:moveTo>
                  <a:pt x="0" y="0"/>
                </a:moveTo>
                <a:lnTo>
                  <a:pt x="760253" y="0"/>
                </a:lnTo>
                <a:lnTo>
                  <a:pt x="760253" y="778658"/>
                </a:lnTo>
                <a:lnTo>
                  <a:pt x="0" y="778658"/>
                </a:lnTo>
                <a:lnTo>
                  <a:pt x="0" y="0"/>
                </a:lnTo>
                <a:close/>
              </a:path>
            </a:pathLst>
          </a:custGeom>
          <a:blipFill>
            <a:blip r:embed="rId10">
              <a:alphaModFix amt="7000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23" name="Freeform 23"/>
          <p:cNvSpPr/>
          <p:nvPr/>
        </p:nvSpPr>
        <p:spPr>
          <a:xfrm>
            <a:off x="8237308" y="6890660"/>
            <a:ext cx="760253" cy="778658"/>
          </a:xfrm>
          <a:custGeom>
            <a:avLst/>
            <a:gdLst/>
            <a:ahLst/>
            <a:cxnLst/>
            <a:rect l="l" t="t" r="r" b="b"/>
            <a:pathLst>
              <a:path w="760253" h="778658">
                <a:moveTo>
                  <a:pt x="0" y="0"/>
                </a:moveTo>
                <a:lnTo>
                  <a:pt x="760253" y="0"/>
                </a:lnTo>
                <a:lnTo>
                  <a:pt x="760253" y="778658"/>
                </a:lnTo>
                <a:lnTo>
                  <a:pt x="0" y="778658"/>
                </a:lnTo>
                <a:lnTo>
                  <a:pt x="0" y="0"/>
                </a:lnTo>
                <a:close/>
              </a:path>
            </a:pathLst>
          </a:custGeom>
          <a:blipFill>
            <a:blip r:embed="rId10">
              <a:alphaModFix amt="70000"/>
              <a:extLst>
                <a:ext uri="{96DAC541-7B7A-43D3-8B79-37D633B846F1}">
                  <asvg:svgBlip xmlns:asvg="http://schemas.microsoft.com/office/drawing/2016/SVG/main" r:embed="rId11"/>
                </a:ext>
              </a:extLst>
            </a:blip>
            <a:stretch>
              <a:fillRect/>
            </a:stretch>
          </a:blipFill>
        </p:spPr>
        <p:txBody>
          <a:bodyPr/>
          <a:lstStyle/>
          <a:p>
            <a:endParaRPr lang="es-MX"/>
          </a:p>
        </p:txBody>
      </p:sp>
      <p:grpSp>
        <p:nvGrpSpPr>
          <p:cNvPr id="24" name="Group 24"/>
          <p:cNvGrpSpPr/>
          <p:nvPr/>
        </p:nvGrpSpPr>
        <p:grpSpPr>
          <a:xfrm>
            <a:off x="1028700" y="6858085"/>
            <a:ext cx="3999083" cy="843807"/>
            <a:chOff x="0" y="0"/>
            <a:chExt cx="1053256" cy="222237"/>
          </a:xfrm>
        </p:grpSpPr>
        <p:sp>
          <p:nvSpPr>
            <p:cNvPr id="25" name="Freeform 25"/>
            <p:cNvSpPr/>
            <p:nvPr/>
          </p:nvSpPr>
          <p:spPr>
            <a:xfrm>
              <a:off x="0" y="0"/>
              <a:ext cx="1053256" cy="222237"/>
            </a:xfrm>
            <a:custGeom>
              <a:avLst/>
              <a:gdLst/>
              <a:ahLst/>
              <a:cxnLst/>
              <a:rect l="l" t="t" r="r" b="b"/>
              <a:pathLst>
                <a:path w="1053256" h="222237">
                  <a:moveTo>
                    <a:pt x="0" y="0"/>
                  </a:moveTo>
                  <a:lnTo>
                    <a:pt x="1053256" y="0"/>
                  </a:lnTo>
                  <a:lnTo>
                    <a:pt x="1053256" y="222237"/>
                  </a:lnTo>
                  <a:lnTo>
                    <a:pt x="0" y="222237"/>
                  </a:lnTo>
                  <a:close/>
                </a:path>
              </a:pathLst>
            </a:custGeom>
            <a:solidFill>
              <a:srgbClr val="000000">
                <a:alpha val="0"/>
              </a:srgbClr>
            </a:solidFill>
            <a:ln w="38100" cap="sq">
              <a:solidFill>
                <a:srgbClr val="45A834"/>
              </a:solidFill>
              <a:prstDash val="dash"/>
              <a:miter/>
            </a:ln>
          </p:spPr>
          <p:txBody>
            <a:bodyPr/>
            <a:lstStyle/>
            <a:p>
              <a:endParaRPr lang="es-MX"/>
            </a:p>
          </p:txBody>
        </p:sp>
        <p:sp>
          <p:nvSpPr>
            <p:cNvPr id="26" name="TextBox 26"/>
            <p:cNvSpPr txBox="1"/>
            <p:nvPr/>
          </p:nvSpPr>
          <p:spPr>
            <a:xfrm>
              <a:off x="0" y="-38100"/>
              <a:ext cx="1053256" cy="260337"/>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10058255" y="5555565"/>
            <a:ext cx="1643396" cy="1482044"/>
          </a:xfrm>
          <a:custGeom>
            <a:avLst/>
            <a:gdLst/>
            <a:ahLst/>
            <a:cxnLst/>
            <a:rect l="l" t="t" r="r" b="b"/>
            <a:pathLst>
              <a:path w="1643396" h="1482044">
                <a:moveTo>
                  <a:pt x="0" y="0"/>
                </a:moveTo>
                <a:lnTo>
                  <a:pt x="1643395" y="0"/>
                </a:lnTo>
                <a:lnTo>
                  <a:pt x="1643395" y="1482044"/>
                </a:lnTo>
                <a:lnTo>
                  <a:pt x="0" y="1482044"/>
                </a:lnTo>
                <a:lnTo>
                  <a:pt x="0" y="0"/>
                </a:lnTo>
                <a:close/>
              </a:path>
            </a:pathLst>
          </a:custGeom>
          <a:blipFill>
            <a:blip r:embed="rId12">
              <a:alphaModFix amt="60000"/>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28" name="Freeform 28"/>
          <p:cNvSpPr/>
          <p:nvPr/>
        </p:nvSpPr>
        <p:spPr>
          <a:xfrm>
            <a:off x="10276589" y="5351884"/>
            <a:ext cx="1421778" cy="1889406"/>
          </a:xfrm>
          <a:custGeom>
            <a:avLst/>
            <a:gdLst/>
            <a:ahLst/>
            <a:cxnLst/>
            <a:rect l="l" t="t" r="r" b="b"/>
            <a:pathLst>
              <a:path w="1421778" h="1889406">
                <a:moveTo>
                  <a:pt x="0" y="0"/>
                </a:moveTo>
                <a:lnTo>
                  <a:pt x="1421778" y="0"/>
                </a:lnTo>
                <a:lnTo>
                  <a:pt x="1421778" y="1889406"/>
                </a:lnTo>
                <a:lnTo>
                  <a:pt x="0" y="18894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a:p>
        </p:txBody>
      </p:sp>
      <p:sp>
        <p:nvSpPr>
          <p:cNvPr id="29" name="TextBox 29"/>
          <p:cNvSpPr txBox="1"/>
          <p:nvPr/>
        </p:nvSpPr>
        <p:spPr>
          <a:xfrm>
            <a:off x="344605" y="9355531"/>
            <a:ext cx="12178734" cy="1149985"/>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Elaborado por INEFAM©</a:t>
            </a:r>
          </a:p>
          <a:p>
            <a:pPr algn="just">
              <a:lnSpc>
                <a:spcPts val="2239"/>
              </a:lnSpc>
            </a:pPr>
            <a:r>
              <a:rPr lang="en-US" sz="1599">
                <a:solidFill>
                  <a:srgbClr val="FFFFFF"/>
                </a:solidFill>
                <a:latin typeface="Overpass"/>
              </a:rPr>
              <a:t>Fuente: Cédula para el Diagnóstico Situacional sobre el Control del Dolor Crónico y la aplicación de la Medicina Paliativa. Consejo de Salubridad General, y cálculos propios.</a:t>
            </a:r>
          </a:p>
          <a:p>
            <a:pPr algn="just">
              <a:lnSpc>
                <a:spcPts val="2239"/>
              </a:lnSpc>
            </a:pPr>
            <a:endParaRPr lang="en-US" sz="1599">
              <a:solidFill>
                <a:srgbClr val="FFFFFF"/>
              </a:solidFill>
              <a:latin typeface="Overpass"/>
            </a:endParaRPr>
          </a:p>
        </p:txBody>
      </p:sp>
      <p:sp>
        <p:nvSpPr>
          <p:cNvPr id="30" name="TextBox 30"/>
          <p:cNvSpPr txBox="1"/>
          <p:nvPr/>
        </p:nvSpPr>
        <p:spPr>
          <a:xfrm>
            <a:off x="3268111" y="4143222"/>
            <a:ext cx="4967143" cy="597403"/>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La </a:t>
            </a:r>
            <a:r>
              <a:rPr lang="en-US" sz="1599">
                <a:solidFill>
                  <a:srgbClr val="000000"/>
                </a:solidFill>
                <a:latin typeface="Overpass Ultra-Bold"/>
              </a:rPr>
              <a:t>Secretaria de Salud tiene más de 100 unidades médicas</a:t>
            </a:r>
            <a:r>
              <a:rPr lang="en-US" sz="1599">
                <a:solidFill>
                  <a:srgbClr val="000000"/>
                </a:solidFill>
                <a:latin typeface="Overpass"/>
              </a:rPr>
              <a:t> (concentra 38% del universo).</a:t>
            </a:r>
          </a:p>
        </p:txBody>
      </p:sp>
      <p:sp>
        <p:nvSpPr>
          <p:cNvPr id="31" name="TextBox 31"/>
          <p:cNvSpPr txBox="1"/>
          <p:nvPr/>
        </p:nvSpPr>
        <p:spPr>
          <a:xfrm>
            <a:off x="15141703" y="9652076"/>
            <a:ext cx="2478203" cy="321310"/>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 </a:t>
            </a:r>
            <a:r>
              <a:rPr lang="en-US" sz="1599">
                <a:solidFill>
                  <a:srgbClr val="FFFFFF"/>
                </a:solidFill>
                <a:latin typeface="Overpass Ultra-Bold"/>
              </a:rPr>
              <a:t>  INFO@INEFAM.COM</a:t>
            </a:r>
          </a:p>
        </p:txBody>
      </p:sp>
      <p:sp>
        <p:nvSpPr>
          <p:cNvPr id="32" name="TextBox 32"/>
          <p:cNvSpPr txBox="1"/>
          <p:nvPr/>
        </p:nvSpPr>
        <p:spPr>
          <a:xfrm>
            <a:off x="4664918" y="281970"/>
            <a:ext cx="8958164" cy="682626"/>
          </a:xfrm>
          <a:prstGeom prst="rect">
            <a:avLst/>
          </a:prstGeom>
        </p:spPr>
        <p:txBody>
          <a:bodyPr lIns="0" tIns="0" rIns="0" bIns="0" rtlCol="0" anchor="t">
            <a:spAutoFit/>
          </a:bodyPr>
          <a:lstStyle/>
          <a:p>
            <a:pPr algn="ctr">
              <a:lnSpc>
                <a:spcPts val="4899"/>
              </a:lnSpc>
            </a:pPr>
            <a:r>
              <a:rPr lang="en-US" sz="3499">
                <a:solidFill>
                  <a:srgbClr val="FFFFFF"/>
                </a:solidFill>
                <a:latin typeface="Overpass Ultra-Bold"/>
              </a:rPr>
              <a:t>PRINCIPALES HALLAZGOS DEL EXHORTO </a:t>
            </a:r>
          </a:p>
        </p:txBody>
      </p:sp>
      <p:sp>
        <p:nvSpPr>
          <p:cNvPr id="33" name="TextBox 33"/>
          <p:cNvSpPr txBox="1"/>
          <p:nvPr/>
        </p:nvSpPr>
        <p:spPr>
          <a:xfrm>
            <a:off x="242594" y="5553253"/>
            <a:ext cx="7938279" cy="873562"/>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El </a:t>
            </a:r>
            <a:r>
              <a:rPr lang="en-US" sz="1599">
                <a:solidFill>
                  <a:srgbClr val="000000"/>
                </a:solidFill>
                <a:latin typeface="Overpass Ultra-Bold"/>
              </a:rPr>
              <a:t>52% de las unidades médicas </a:t>
            </a:r>
            <a:r>
              <a:rPr lang="en-US" sz="1599">
                <a:solidFill>
                  <a:srgbClr val="000000"/>
                </a:solidFill>
                <a:latin typeface="Overpass"/>
              </a:rPr>
              <a:t>manifiestan tener los </a:t>
            </a:r>
            <a:r>
              <a:rPr lang="en-US" sz="1599">
                <a:solidFill>
                  <a:srgbClr val="000000"/>
                </a:solidFill>
                <a:latin typeface="Overpass Ultra-Bold"/>
              </a:rPr>
              <a:t>medicamentos adecuados</a:t>
            </a:r>
            <a:r>
              <a:rPr lang="en-US" sz="1599">
                <a:solidFill>
                  <a:srgbClr val="000000"/>
                </a:solidFill>
                <a:latin typeface="Overpass"/>
              </a:rPr>
              <a:t> para la atención en cuidados paliativos; por otro lado,  el </a:t>
            </a:r>
            <a:r>
              <a:rPr lang="en-US" sz="1599">
                <a:solidFill>
                  <a:srgbClr val="000000"/>
                </a:solidFill>
                <a:latin typeface="Overpass Ultra-Bold"/>
              </a:rPr>
              <a:t>59% </a:t>
            </a:r>
            <a:r>
              <a:rPr lang="en-US" sz="1599">
                <a:solidFill>
                  <a:srgbClr val="000000"/>
                </a:solidFill>
                <a:latin typeface="Overpass"/>
              </a:rPr>
              <a:t>de los casos</a:t>
            </a:r>
            <a:r>
              <a:rPr lang="en-US" sz="1599">
                <a:solidFill>
                  <a:srgbClr val="000000"/>
                </a:solidFill>
                <a:latin typeface="Overpass Ultra-Bold"/>
              </a:rPr>
              <a:t> aseguran tener material de curación.</a:t>
            </a:r>
          </a:p>
        </p:txBody>
      </p:sp>
      <p:sp>
        <p:nvSpPr>
          <p:cNvPr id="34" name="TextBox 34"/>
          <p:cNvSpPr txBox="1"/>
          <p:nvPr/>
        </p:nvSpPr>
        <p:spPr>
          <a:xfrm>
            <a:off x="2186924" y="8212243"/>
            <a:ext cx="6656055" cy="597403"/>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El </a:t>
            </a:r>
            <a:r>
              <a:rPr lang="en-US" sz="1599">
                <a:solidFill>
                  <a:srgbClr val="000000"/>
                </a:solidFill>
                <a:latin typeface="Overpass Ultra-Bold"/>
              </a:rPr>
              <a:t>50%</a:t>
            </a:r>
            <a:r>
              <a:rPr lang="en-US" sz="1599">
                <a:solidFill>
                  <a:srgbClr val="000000"/>
                </a:solidFill>
                <a:latin typeface="Overpass"/>
              </a:rPr>
              <a:t> de las </a:t>
            </a:r>
            <a:r>
              <a:rPr lang="en-US" sz="1599">
                <a:solidFill>
                  <a:srgbClr val="000000"/>
                </a:solidFill>
                <a:latin typeface="Overpass Ultra-Bold"/>
              </a:rPr>
              <a:t>unidades médicas</a:t>
            </a:r>
            <a:r>
              <a:rPr lang="en-US" sz="1599">
                <a:solidFill>
                  <a:srgbClr val="000000"/>
                </a:solidFill>
                <a:latin typeface="Overpass"/>
              </a:rPr>
              <a:t> cuentan con </a:t>
            </a:r>
            <a:r>
              <a:rPr lang="en-US" sz="1599">
                <a:solidFill>
                  <a:srgbClr val="000000"/>
                </a:solidFill>
                <a:latin typeface="Overpass Ultra-Bold"/>
              </a:rPr>
              <a:t>registro de pacientes</a:t>
            </a:r>
            <a:r>
              <a:rPr lang="en-US" sz="1599">
                <a:solidFill>
                  <a:srgbClr val="000000"/>
                </a:solidFill>
                <a:latin typeface="Overpass"/>
              </a:rPr>
              <a:t> (máximo de 30 pacientes).</a:t>
            </a:r>
          </a:p>
        </p:txBody>
      </p:sp>
      <p:sp>
        <p:nvSpPr>
          <p:cNvPr id="35" name="TextBox 35"/>
          <p:cNvSpPr txBox="1"/>
          <p:nvPr/>
        </p:nvSpPr>
        <p:spPr>
          <a:xfrm>
            <a:off x="10276589" y="2393287"/>
            <a:ext cx="5566342" cy="597403"/>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En solo el</a:t>
            </a:r>
            <a:r>
              <a:rPr lang="en-US" sz="1599">
                <a:solidFill>
                  <a:srgbClr val="000000"/>
                </a:solidFill>
                <a:latin typeface="Overpass Ultra-Bold"/>
              </a:rPr>
              <a:t> 10% de las unidades médicas se impartieron cursos de alta especialidad</a:t>
            </a:r>
            <a:r>
              <a:rPr lang="en-US" sz="1599">
                <a:solidFill>
                  <a:srgbClr val="000000"/>
                </a:solidFill>
                <a:latin typeface="Overpass"/>
              </a:rPr>
              <a:t> de “algología”.</a:t>
            </a:r>
          </a:p>
        </p:txBody>
      </p:sp>
      <p:sp>
        <p:nvSpPr>
          <p:cNvPr id="36" name="TextBox 36"/>
          <p:cNvSpPr txBox="1"/>
          <p:nvPr/>
        </p:nvSpPr>
        <p:spPr>
          <a:xfrm>
            <a:off x="9645104" y="3815662"/>
            <a:ext cx="4544565" cy="873562"/>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La</a:t>
            </a:r>
            <a:r>
              <a:rPr lang="en-US" sz="1599">
                <a:solidFill>
                  <a:srgbClr val="000000"/>
                </a:solidFill>
                <a:latin typeface="Overpass Ultra-Bold"/>
              </a:rPr>
              <a:t> buprenorfina sublingual</a:t>
            </a:r>
            <a:r>
              <a:rPr lang="en-US" sz="1599">
                <a:solidFill>
                  <a:srgbClr val="000000"/>
                </a:solidFill>
                <a:latin typeface="Overpass"/>
              </a:rPr>
              <a:t> es el </a:t>
            </a:r>
            <a:r>
              <a:rPr lang="en-US" sz="1599">
                <a:solidFill>
                  <a:srgbClr val="000000"/>
                </a:solidFill>
                <a:latin typeface="Overpass Ultra-Bold"/>
              </a:rPr>
              <a:t>opioide que más desabasto presenta</a:t>
            </a:r>
            <a:r>
              <a:rPr lang="en-US" sz="1599">
                <a:solidFill>
                  <a:srgbClr val="000000"/>
                </a:solidFill>
                <a:latin typeface="Overpass"/>
              </a:rPr>
              <a:t> en las unidades médicas con el 65% del total de unidades.</a:t>
            </a:r>
          </a:p>
        </p:txBody>
      </p:sp>
      <p:sp>
        <p:nvSpPr>
          <p:cNvPr id="37" name="TextBox 37"/>
          <p:cNvSpPr txBox="1"/>
          <p:nvPr/>
        </p:nvSpPr>
        <p:spPr>
          <a:xfrm>
            <a:off x="1059282" y="2117128"/>
            <a:ext cx="3968500" cy="873562"/>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Solo en el </a:t>
            </a:r>
            <a:r>
              <a:rPr lang="en-US" sz="1599">
                <a:solidFill>
                  <a:srgbClr val="000000"/>
                </a:solidFill>
                <a:latin typeface="Overpass Ultra-Bold"/>
              </a:rPr>
              <a:t>50%</a:t>
            </a:r>
            <a:r>
              <a:rPr lang="en-US" sz="1599">
                <a:solidFill>
                  <a:srgbClr val="000000"/>
                </a:solidFill>
                <a:latin typeface="Overpass"/>
              </a:rPr>
              <a:t> de las unidades médicas cuentan con un </a:t>
            </a:r>
            <a:r>
              <a:rPr lang="en-US" sz="1599">
                <a:solidFill>
                  <a:srgbClr val="000000"/>
                </a:solidFill>
                <a:latin typeface="Overpass Ultra-Bold"/>
              </a:rPr>
              <a:t>comité de cuidados paliativos.</a:t>
            </a:r>
          </a:p>
        </p:txBody>
      </p:sp>
      <p:sp>
        <p:nvSpPr>
          <p:cNvPr id="38" name="TextBox 38"/>
          <p:cNvSpPr txBox="1"/>
          <p:nvPr/>
        </p:nvSpPr>
        <p:spPr>
          <a:xfrm>
            <a:off x="12369075" y="5809092"/>
            <a:ext cx="4638753" cy="1149721"/>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De acuerdo con las respuestas, el </a:t>
            </a:r>
            <a:r>
              <a:rPr lang="en-US" sz="1599">
                <a:solidFill>
                  <a:srgbClr val="000000"/>
                </a:solidFill>
                <a:latin typeface="Overpass Ultra-Bold"/>
              </a:rPr>
              <a:t>33% </a:t>
            </a:r>
            <a:r>
              <a:rPr lang="en-US" sz="1599">
                <a:solidFill>
                  <a:srgbClr val="000000"/>
                </a:solidFill>
                <a:latin typeface="Overpass"/>
              </a:rPr>
              <a:t>de los</a:t>
            </a:r>
            <a:r>
              <a:rPr lang="en-US" sz="1599">
                <a:solidFill>
                  <a:srgbClr val="000000"/>
                </a:solidFill>
                <a:latin typeface="Overpass Ultra-Bold"/>
              </a:rPr>
              <a:t> opioides </a:t>
            </a:r>
            <a:r>
              <a:rPr lang="en-US" sz="1599">
                <a:solidFill>
                  <a:srgbClr val="000000"/>
                </a:solidFill>
                <a:latin typeface="Overpass"/>
              </a:rPr>
              <a:t>(16 moléculas) y </a:t>
            </a:r>
            <a:r>
              <a:rPr lang="en-US" sz="1599">
                <a:solidFill>
                  <a:srgbClr val="000000"/>
                </a:solidFill>
                <a:latin typeface="Overpass Ultra-Bold"/>
              </a:rPr>
              <a:t>de los insumos </a:t>
            </a:r>
            <a:r>
              <a:rPr lang="en-US" sz="1599" u="sng">
                <a:solidFill>
                  <a:srgbClr val="000000"/>
                </a:solidFill>
                <a:latin typeface="Overpass Ultra-Bold"/>
              </a:rPr>
              <a:t>NO</a:t>
            </a:r>
            <a:r>
              <a:rPr lang="en-US" sz="1599">
                <a:solidFill>
                  <a:srgbClr val="000000"/>
                </a:solidFill>
                <a:latin typeface="Overpass"/>
              </a:rPr>
              <a:t> se encuentran disponibles oportunamente en las unidades médicas</a:t>
            </a:r>
          </a:p>
        </p:txBody>
      </p:sp>
      <p:sp>
        <p:nvSpPr>
          <p:cNvPr id="39" name="TextBox 39"/>
          <p:cNvSpPr txBox="1"/>
          <p:nvPr/>
        </p:nvSpPr>
        <p:spPr>
          <a:xfrm>
            <a:off x="11698367" y="7818225"/>
            <a:ext cx="3786476" cy="873760"/>
          </a:xfrm>
          <a:prstGeom prst="rect">
            <a:avLst/>
          </a:prstGeom>
        </p:spPr>
        <p:txBody>
          <a:bodyPr lIns="0" tIns="0" rIns="0" bIns="0" rtlCol="0" anchor="t">
            <a:spAutoFit/>
          </a:bodyPr>
          <a:lstStyle/>
          <a:p>
            <a:pPr algn="just">
              <a:lnSpc>
                <a:spcPts val="2239"/>
              </a:lnSpc>
              <a:spcBef>
                <a:spcPct val="0"/>
              </a:spcBef>
            </a:pPr>
            <a:r>
              <a:rPr lang="en-US" sz="1599">
                <a:solidFill>
                  <a:srgbClr val="000000"/>
                </a:solidFill>
                <a:latin typeface="Overpass"/>
              </a:rPr>
              <a:t>•Únicamente hay </a:t>
            </a:r>
            <a:r>
              <a:rPr lang="en-US" sz="1599">
                <a:solidFill>
                  <a:srgbClr val="000000"/>
                </a:solidFill>
                <a:latin typeface="Overpass Ultra-Bold"/>
              </a:rPr>
              <a:t>investigación en medicina paliativa en menos del 20% </a:t>
            </a:r>
            <a:r>
              <a:rPr lang="en-US" sz="1599">
                <a:solidFill>
                  <a:srgbClr val="000000"/>
                </a:solidFill>
                <a:latin typeface="Overpass"/>
              </a:rPr>
              <a:t>de las unidades médicas entrevistadas.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2037" y="122869"/>
            <a:ext cx="17713263" cy="1153229"/>
            <a:chOff x="0" y="0"/>
            <a:chExt cx="4665222" cy="303731"/>
          </a:xfrm>
        </p:grpSpPr>
        <p:sp>
          <p:nvSpPr>
            <p:cNvPr id="3" name="Freeform 3"/>
            <p:cNvSpPr/>
            <p:nvPr/>
          </p:nvSpPr>
          <p:spPr>
            <a:xfrm>
              <a:off x="0" y="0"/>
              <a:ext cx="4665221" cy="303731"/>
            </a:xfrm>
            <a:custGeom>
              <a:avLst/>
              <a:gdLst/>
              <a:ahLst/>
              <a:cxnLst/>
              <a:rect l="l" t="t" r="r" b="b"/>
              <a:pathLst>
                <a:path w="4665221" h="303731">
                  <a:moveTo>
                    <a:pt x="22291" y="0"/>
                  </a:moveTo>
                  <a:lnTo>
                    <a:pt x="4642931" y="0"/>
                  </a:lnTo>
                  <a:cubicBezTo>
                    <a:pt x="4648843" y="0"/>
                    <a:pt x="4654512" y="2348"/>
                    <a:pt x="4658693" y="6529"/>
                  </a:cubicBezTo>
                  <a:cubicBezTo>
                    <a:pt x="4662873" y="10709"/>
                    <a:pt x="4665221" y="16379"/>
                    <a:pt x="4665221" y="22291"/>
                  </a:cubicBezTo>
                  <a:lnTo>
                    <a:pt x="4665221" y="281440"/>
                  </a:lnTo>
                  <a:cubicBezTo>
                    <a:pt x="4665221" y="293751"/>
                    <a:pt x="4655242" y="303731"/>
                    <a:pt x="4642931" y="303731"/>
                  </a:cubicBezTo>
                  <a:lnTo>
                    <a:pt x="22291" y="303731"/>
                  </a:lnTo>
                  <a:cubicBezTo>
                    <a:pt x="9980" y="303731"/>
                    <a:pt x="0" y="293751"/>
                    <a:pt x="0" y="281440"/>
                  </a:cubicBezTo>
                  <a:lnTo>
                    <a:pt x="0" y="22291"/>
                  </a:lnTo>
                  <a:cubicBezTo>
                    <a:pt x="0" y="9980"/>
                    <a:pt x="9980" y="0"/>
                    <a:pt x="22291" y="0"/>
                  </a:cubicBezTo>
                  <a:close/>
                </a:path>
              </a:pathLst>
            </a:custGeom>
            <a:solidFill>
              <a:srgbClr val="6A1111"/>
            </a:solidFill>
          </p:spPr>
          <p:txBody>
            <a:bodyPr/>
            <a:lstStyle/>
            <a:p>
              <a:endParaRPr lang="es-MX"/>
            </a:p>
          </p:txBody>
        </p:sp>
        <p:sp>
          <p:nvSpPr>
            <p:cNvPr id="4" name="TextBox 4"/>
            <p:cNvSpPr txBox="1"/>
            <p:nvPr/>
          </p:nvSpPr>
          <p:spPr>
            <a:xfrm>
              <a:off x="0" y="-38100"/>
              <a:ext cx="4665222" cy="3418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5775" y="9384106"/>
            <a:ext cx="18568354" cy="1327668"/>
            <a:chOff x="0" y="0"/>
            <a:chExt cx="4890431" cy="349674"/>
          </a:xfrm>
        </p:grpSpPr>
        <p:sp>
          <p:nvSpPr>
            <p:cNvPr id="6" name="Freeform 6"/>
            <p:cNvSpPr/>
            <p:nvPr/>
          </p:nvSpPr>
          <p:spPr>
            <a:xfrm>
              <a:off x="0" y="0"/>
              <a:ext cx="4890431" cy="349674"/>
            </a:xfrm>
            <a:custGeom>
              <a:avLst/>
              <a:gdLst/>
              <a:ahLst/>
              <a:cxnLst/>
              <a:rect l="l" t="t" r="r" b="b"/>
              <a:pathLst>
                <a:path w="4890431" h="349674">
                  <a:moveTo>
                    <a:pt x="21264" y="0"/>
                  </a:moveTo>
                  <a:lnTo>
                    <a:pt x="4869166" y="0"/>
                  </a:lnTo>
                  <a:cubicBezTo>
                    <a:pt x="4874806" y="0"/>
                    <a:pt x="4880215" y="2240"/>
                    <a:pt x="4884203" y="6228"/>
                  </a:cubicBezTo>
                  <a:cubicBezTo>
                    <a:pt x="4888190" y="10216"/>
                    <a:pt x="4890431" y="15624"/>
                    <a:pt x="4890431" y="21264"/>
                  </a:cubicBezTo>
                  <a:lnTo>
                    <a:pt x="4890431" y="328410"/>
                  </a:lnTo>
                  <a:cubicBezTo>
                    <a:pt x="4890431" y="340154"/>
                    <a:pt x="4880910" y="349674"/>
                    <a:pt x="4869166" y="349674"/>
                  </a:cubicBezTo>
                  <a:lnTo>
                    <a:pt x="21264" y="349674"/>
                  </a:lnTo>
                  <a:cubicBezTo>
                    <a:pt x="9520" y="349674"/>
                    <a:pt x="0" y="340154"/>
                    <a:pt x="0" y="328410"/>
                  </a:cubicBezTo>
                  <a:lnTo>
                    <a:pt x="0" y="21264"/>
                  </a:lnTo>
                  <a:cubicBezTo>
                    <a:pt x="0" y="9520"/>
                    <a:pt x="9520" y="0"/>
                    <a:pt x="21264" y="0"/>
                  </a:cubicBezTo>
                  <a:close/>
                </a:path>
              </a:pathLst>
            </a:custGeom>
            <a:solidFill>
              <a:srgbClr val="6A1111"/>
            </a:solidFill>
          </p:spPr>
          <p:txBody>
            <a:bodyPr/>
            <a:lstStyle/>
            <a:p>
              <a:endParaRPr lang="es-MX"/>
            </a:p>
          </p:txBody>
        </p:sp>
        <p:sp>
          <p:nvSpPr>
            <p:cNvPr id="7" name="TextBox 7"/>
            <p:cNvSpPr txBox="1"/>
            <p:nvPr/>
          </p:nvSpPr>
          <p:spPr>
            <a:xfrm>
              <a:off x="0" y="-38100"/>
              <a:ext cx="4890431" cy="38777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1677625" y="4268674"/>
            <a:ext cx="7514375" cy="4411169"/>
          </a:xfrm>
          <a:custGeom>
            <a:avLst/>
            <a:gdLst/>
            <a:ahLst/>
            <a:cxnLst/>
            <a:rect l="l" t="t" r="r" b="b"/>
            <a:pathLst>
              <a:path w="7514375" h="4411169">
                <a:moveTo>
                  <a:pt x="0" y="0"/>
                </a:moveTo>
                <a:lnTo>
                  <a:pt x="7514375" y="0"/>
                </a:lnTo>
                <a:lnTo>
                  <a:pt x="7514375" y="4411169"/>
                </a:lnTo>
                <a:lnTo>
                  <a:pt x="0" y="4411169"/>
                </a:lnTo>
                <a:lnTo>
                  <a:pt x="0" y="0"/>
                </a:lnTo>
                <a:close/>
              </a:path>
            </a:pathLst>
          </a:custGeom>
          <a:blipFill>
            <a:blip r:embed="rId2">
              <a:alphaModFix amt="30000"/>
            </a:blip>
            <a:stretch>
              <a:fillRect/>
            </a:stretch>
          </a:blipFill>
        </p:spPr>
        <p:txBody>
          <a:bodyPr/>
          <a:lstStyle/>
          <a:p>
            <a:endParaRPr lang="es-MX"/>
          </a:p>
        </p:txBody>
      </p:sp>
      <p:pic>
        <p:nvPicPr>
          <p:cNvPr id="9" name="Picture 9"/>
          <p:cNvPicPr>
            <a:picLocks noChangeAspect="1"/>
          </p:cNvPicPr>
          <p:nvPr/>
        </p:nvPicPr>
        <p:blipFill>
          <a:blip r:embed="rId3"/>
          <a:stretch>
            <a:fillRect/>
          </a:stretch>
        </p:blipFill>
        <p:spPr>
          <a:xfrm>
            <a:off x="11373572" y="3238622"/>
            <a:ext cx="7201886" cy="6488012"/>
          </a:xfrm>
          <a:prstGeom prst="rect">
            <a:avLst/>
          </a:prstGeom>
        </p:spPr>
      </p:pic>
      <p:sp>
        <p:nvSpPr>
          <p:cNvPr id="10" name="Freeform 10"/>
          <p:cNvSpPr/>
          <p:nvPr/>
        </p:nvSpPr>
        <p:spPr>
          <a:xfrm rot="-3423155">
            <a:off x="11906290" y="3479886"/>
            <a:ext cx="1314488" cy="523405"/>
          </a:xfrm>
          <a:custGeom>
            <a:avLst/>
            <a:gdLst/>
            <a:ahLst/>
            <a:cxnLst/>
            <a:rect l="l" t="t" r="r" b="b"/>
            <a:pathLst>
              <a:path w="1314488" h="523405">
                <a:moveTo>
                  <a:pt x="0" y="0"/>
                </a:moveTo>
                <a:lnTo>
                  <a:pt x="1314488" y="0"/>
                </a:lnTo>
                <a:lnTo>
                  <a:pt x="1314488" y="523405"/>
                </a:lnTo>
                <a:lnTo>
                  <a:pt x="0" y="523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11" name="Freeform 11"/>
          <p:cNvSpPr/>
          <p:nvPr/>
        </p:nvSpPr>
        <p:spPr>
          <a:xfrm>
            <a:off x="4679458" y="4863697"/>
            <a:ext cx="2541787" cy="2407766"/>
          </a:xfrm>
          <a:custGeom>
            <a:avLst/>
            <a:gdLst/>
            <a:ahLst/>
            <a:cxnLst/>
            <a:rect l="l" t="t" r="r" b="b"/>
            <a:pathLst>
              <a:path w="2541787" h="2407766">
                <a:moveTo>
                  <a:pt x="0" y="0"/>
                </a:moveTo>
                <a:lnTo>
                  <a:pt x="2541787" y="0"/>
                </a:lnTo>
                <a:lnTo>
                  <a:pt x="2541787" y="2407765"/>
                </a:lnTo>
                <a:lnTo>
                  <a:pt x="0" y="24077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12" name="Freeform 12"/>
          <p:cNvSpPr/>
          <p:nvPr/>
        </p:nvSpPr>
        <p:spPr>
          <a:xfrm>
            <a:off x="1346383" y="4034966"/>
            <a:ext cx="1813533" cy="1684937"/>
          </a:xfrm>
          <a:custGeom>
            <a:avLst/>
            <a:gdLst/>
            <a:ahLst/>
            <a:cxnLst/>
            <a:rect l="l" t="t" r="r" b="b"/>
            <a:pathLst>
              <a:path w="1813533" h="1684937">
                <a:moveTo>
                  <a:pt x="0" y="0"/>
                </a:moveTo>
                <a:lnTo>
                  <a:pt x="1813533" y="0"/>
                </a:lnTo>
                <a:lnTo>
                  <a:pt x="1813533" y="1684937"/>
                </a:lnTo>
                <a:lnTo>
                  <a:pt x="0" y="16849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
        <p:nvSpPr>
          <p:cNvPr id="13" name="Freeform 13"/>
          <p:cNvSpPr/>
          <p:nvPr/>
        </p:nvSpPr>
        <p:spPr>
          <a:xfrm>
            <a:off x="4278613" y="1403525"/>
            <a:ext cx="801689" cy="1379249"/>
          </a:xfrm>
          <a:custGeom>
            <a:avLst/>
            <a:gdLst/>
            <a:ahLst/>
            <a:cxnLst/>
            <a:rect l="l" t="t" r="r" b="b"/>
            <a:pathLst>
              <a:path w="801689" h="1379249">
                <a:moveTo>
                  <a:pt x="0" y="0"/>
                </a:moveTo>
                <a:lnTo>
                  <a:pt x="801689" y="0"/>
                </a:lnTo>
                <a:lnTo>
                  <a:pt x="801689" y="1379249"/>
                </a:lnTo>
                <a:lnTo>
                  <a:pt x="0" y="13792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4" name="Freeform 14"/>
          <p:cNvSpPr/>
          <p:nvPr/>
        </p:nvSpPr>
        <p:spPr>
          <a:xfrm>
            <a:off x="11011393" y="1322859"/>
            <a:ext cx="1187113" cy="1304520"/>
          </a:xfrm>
          <a:custGeom>
            <a:avLst/>
            <a:gdLst/>
            <a:ahLst/>
            <a:cxnLst/>
            <a:rect l="l" t="t" r="r" b="b"/>
            <a:pathLst>
              <a:path w="1187113" h="1304520">
                <a:moveTo>
                  <a:pt x="0" y="0"/>
                </a:moveTo>
                <a:lnTo>
                  <a:pt x="1187113" y="0"/>
                </a:lnTo>
                <a:lnTo>
                  <a:pt x="1187113" y="1304520"/>
                </a:lnTo>
                <a:lnTo>
                  <a:pt x="0" y="13045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15" name="TextBox 15"/>
          <p:cNvSpPr txBox="1"/>
          <p:nvPr/>
        </p:nvSpPr>
        <p:spPr>
          <a:xfrm>
            <a:off x="13140602" y="1880439"/>
            <a:ext cx="4588422" cy="1702435"/>
          </a:xfrm>
          <a:prstGeom prst="rect">
            <a:avLst/>
          </a:prstGeom>
        </p:spPr>
        <p:txBody>
          <a:bodyPr lIns="0" tIns="0" rIns="0" bIns="0" rtlCol="0" anchor="t">
            <a:spAutoFit/>
          </a:bodyPr>
          <a:lstStyle/>
          <a:p>
            <a:pPr algn="just">
              <a:lnSpc>
                <a:spcPts val="2239"/>
              </a:lnSpc>
              <a:spcBef>
                <a:spcPct val="0"/>
              </a:spcBef>
            </a:pPr>
            <a:r>
              <a:rPr lang="en-US" sz="1599">
                <a:solidFill>
                  <a:srgbClr val="000000"/>
                </a:solidFill>
                <a:latin typeface="Overpass"/>
              </a:rPr>
              <a:t>De acuerdo a la </a:t>
            </a:r>
            <a:r>
              <a:rPr lang="en-US" sz="1599">
                <a:solidFill>
                  <a:srgbClr val="000000"/>
                </a:solidFill>
                <a:latin typeface="Overpass Ultra-Bold"/>
              </a:rPr>
              <a:t>base de datos INEFAM</a:t>
            </a:r>
            <a:r>
              <a:rPr lang="en-US" sz="1599">
                <a:solidFill>
                  <a:srgbClr val="000000"/>
                </a:solidFill>
                <a:latin typeface="Overpass"/>
              </a:rPr>
              <a:t>, se identificaron 130  </a:t>
            </a:r>
            <a:r>
              <a:rPr lang="en-US" sz="1599">
                <a:solidFill>
                  <a:srgbClr val="000000"/>
                </a:solidFill>
                <a:latin typeface="Overpass Ultra-Bold"/>
              </a:rPr>
              <a:t>Unidades Médicas que registran </a:t>
            </a:r>
            <a:r>
              <a:rPr lang="en-US" sz="1599">
                <a:solidFill>
                  <a:srgbClr val="000000"/>
                </a:solidFill>
                <a:latin typeface="Overpass"/>
              </a:rPr>
              <a:t>consumo de opiáceos que </a:t>
            </a:r>
            <a:r>
              <a:rPr lang="en-US" sz="1599">
                <a:solidFill>
                  <a:srgbClr val="000000"/>
                </a:solidFill>
                <a:latin typeface="Overpass Ultra-Bold"/>
              </a:rPr>
              <a:t>no respondieron el Exhorto</a:t>
            </a:r>
            <a:r>
              <a:rPr lang="en-US" sz="1599">
                <a:solidFill>
                  <a:srgbClr val="000000"/>
                </a:solidFill>
                <a:latin typeface="Overpass"/>
              </a:rPr>
              <a:t> y,  potencialmente, </a:t>
            </a:r>
            <a:r>
              <a:rPr lang="en-US" sz="1599">
                <a:solidFill>
                  <a:srgbClr val="000000"/>
                </a:solidFill>
                <a:latin typeface="Overpass Ultra-Bold"/>
              </a:rPr>
              <a:t>ofrecen servicio de cuidados paliativos y/o dolor crónico.</a:t>
            </a:r>
          </a:p>
        </p:txBody>
      </p:sp>
      <p:sp>
        <p:nvSpPr>
          <p:cNvPr id="16" name="TextBox 16"/>
          <p:cNvSpPr txBox="1"/>
          <p:nvPr/>
        </p:nvSpPr>
        <p:spPr>
          <a:xfrm>
            <a:off x="2708771" y="281970"/>
            <a:ext cx="12870459" cy="682626"/>
          </a:xfrm>
          <a:prstGeom prst="rect">
            <a:avLst/>
          </a:prstGeom>
        </p:spPr>
        <p:txBody>
          <a:bodyPr lIns="0" tIns="0" rIns="0" bIns="0" rtlCol="0" anchor="t">
            <a:spAutoFit/>
          </a:bodyPr>
          <a:lstStyle/>
          <a:p>
            <a:pPr algn="ctr">
              <a:lnSpc>
                <a:spcPts val="4899"/>
              </a:lnSpc>
            </a:pPr>
            <a:r>
              <a:rPr lang="en-US" sz="3499">
                <a:solidFill>
                  <a:srgbClr val="FFFFFF"/>
                </a:solidFill>
                <a:latin typeface="Overpass Ultra-Bold"/>
              </a:rPr>
              <a:t>PRINCIPALES HALLAZGOS Y CONCLUSIONES DEL EXHORTO </a:t>
            </a:r>
          </a:p>
        </p:txBody>
      </p:sp>
      <p:sp>
        <p:nvSpPr>
          <p:cNvPr id="17" name="TextBox 17"/>
          <p:cNvSpPr txBox="1"/>
          <p:nvPr/>
        </p:nvSpPr>
        <p:spPr>
          <a:xfrm>
            <a:off x="344605" y="9355531"/>
            <a:ext cx="12178734" cy="1149985"/>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Elaborado por INEFAM©</a:t>
            </a:r>
          </a:p>
          <a:p>
            <a:pPr algn="just">
              <a:lnSpc>
                <a:spcPts val="2239"/>
              </a:lnSpc>
            </a:pPr>
            <a:r>
              <a:rPr lang="en-US" sz="1599">
                <a:solidFill>
                  <a:srgbClr val="FFFFFF"/>
                </a:solidFill>
                <a:latin typeface="Overpass"/>
              </a:rPr>
              <a:t>Fuente: Cédula para el Diagnóstico Situacional sobre el Control del Dolor Crónico y la aplicación de la Medicina Paliativa. Consejo de Salubridad General, y cálculos propios.</a:t>
            </a:r>
          </a:p>
          <a:p>
            <a:pPr algn="just">
              <a:lnSpc>
                <a:spcPts val="2239"/>
              </a:lnSpc>
            </a:pPr>
            <a:endParaRPr lang="en-US" sz="1599">
              <a:solidFill>
                <a:srgbClr val="FFFFFF"/>
              </a:solidFill>
              <a:latin typeface="Overpass"/>
            </a:endParaRPr>
          </a:p>
        </p:txBody>
      </p:sp>
      <p:sp>
        <p:nvSpPr>
          <p:cNvPr id="18" name="TextBox 18"/>
          <p:cNvSpPr txBox="1"/>
          <p:nvPr/>
        </p:nvSpPr>
        <p:spPr>
          <a:xfrm>
            <a:off x="15141703" y="9652076"/>
            <a:ext cx="2478203" cy="321310"/>
          </a:xfrm>
          <a:prstGeom prst="rect">
            <a:avLst/>
          </a:prstGeom>
        </p:spPr>
        <p:txBody>
          <a:bodyPr lIns="0" tIns="0" rIns="0" bIns="0" rtlCol="0" anchor="t">
            <a:spAutoFit/>
          </a:bodyPr>
          <a:lstStyle/>
          <a:p>
            <a:pPr algn="just">
              <a:lnSpc>
                <a:spcPts val="2239"/>
              </a:lnSpc>
            </a:pPr>
            <a:r>
              <a:rPr lang="en-US" sz="1599">
                <a:solidFill>
                  <a:srgbClr val="FFFFFF"/>
                </a:solidFill>
                <a:latin typeface="Overpass"/>
              </a:rPr>
              <a:t> </a:t>
            </a:r>
            <a:r>
              <a:rPr lang="en-US" sz="1599">
                <a:solidFill>
                  <a:srgbClr val="FFFFFF"/>
                </a:solidFill>
                <a:latin typeface="Overpass Ultra-Bold"/>
              </a:rPr>
              <a:t>  INFO@INEFAM.COM</a:t>
            </a:r>
          </a:p>
        </p:txBody>
      </p:sp>
      <p:sp>
        <p:nvSpPr>
          <p:cNvPr id="19" name="TextBox 19"/>
          <p:cNvSpPr txBox="1"/>
          <p:nvPr/>
        </p:nvSpPr>
        <p:spPr>
          <a:xfrm>
            <a:off x="134815" y="1880439"/>
            <a:ext cx="3666935" cy="1149985"/>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El </a:t>
            </a:r>
            <a:r>
              <a:rPr lang="en-US" sz="1599">
                <a:solidFill>
                  <a:srgbClr val="000000"/>
                </a:solidFill>
                <a:latin typeface="Overpass Ultra-Bold"/>
              </a:rPr>
              <a:t>diseño de las pregunta</a:t>
            </a:r>
            <a:r>
              <a:rPr lang="en-US" sz="1599">
                <a:solidFill>
                  <a:srgbClr val="000000"/>
                </a:solidFill>
                <a:latin typeface="Overpass"/>
              </a:rPr>
              <a:t>s </a:t>
            </a:r>
            <a:r>
              <a:rPr lang="en-US" sz="1599">
                <a:solidFill>
                  <a:srgbClr val="000000"/>
                </a:solidFill>
                <a:latin typeface="Overpass Ultra-Bold"/>
              </a:rPr>
              <a:t>carecen</a:t>
            </a:r>
            <a:r>
              <a:rPr lang="en-US" sz="1599">
                <a:solidFill>
                  <a:srgbClr val="000000"/>
                </a:solidFill>
                <a:latin typeface="Overpass"/>
              </a:rPr>
              <a:t> de </a:t>
            </a:r>
            <a:r>
              <a:rPr lang="en-US" sz="1599">
                <a:solidFill>
                  <a:srgbClr val="000000"/>
                </a:solidFill>
                <a:latin typeface="Overpass Ultra-Bold"/>
              </a:rPr>
              <a:t>adecuada redacción </a:t>
            </a:r>
            <a:r>
              <a:rPr lang="en-US" sz="1599">
                <a:solidFill>
                  <a:srgbClr val="000000"/>
                </a:solidFill>
                <a:latin typeface="Overpass"/>
              </a:rPr>
              <a:t>e hilatura, lo que generó </a:t>
            </a:r>
            <a:r>
              <a:rPr lang="en-US" sz="1599">
                <a:solidFill>
                  <a:srgbClr val="000000"/>
                </a:solidFill>
                <a:latin typeface="Overpass Ultra-Bold"/>
              </a:rPr>
              <a:t>confusión </a:t>
            </a:r>
            <a:r>
              <a:rPr lang="en-US" sz="1599">
                <a:solidFill>
                  <a:srgbClr val="000000"/>
                </a:solidFill>
                <a:latin typeface="Overpass"/>
              </a:rPr>
              <a:t>entre los participantes al otorgar respuestas.</a:t>
            </a:r>
          </a:p>
        </p:txBody>
      </p:sp>
      <p:sp>
        <p:nvSpPr>
          <p:cNvPr id="20" name="TextBox 20"/>
          <p:cNvSpPr txBox="1"/>
          <p:nvPr/>
        </p:nvSpPr>
        <p:spPr>
          <a:xfrm>
            <a:off x="7221245" y="7434034"/>
            <a:ext cx="3779896" cy="1425879"/>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En general, se contabilizan </a:t>
            </a:r>
            <a:r>
              <a:rPr lang="en-US" sz="1599">
                <a:solidFill>
                  <a:srgbClr val="000000"/>
                </a:solidFill>
                <a:latin typeface="Overpass Ultra-Bold"/>
              </a:rPr>
              <a:t>menos de mil personas dedicadas a la atención en cuidados paliativos</a:t>
            </a:r>
            <a:r>
              <a:rPr lang="en-US" sz="1599">
                <a:solidFill>
                  <a:srgbClr val="000000"/>
                </a:solidFill>
                <a:latin typeface="Overpass"/>
              </a:rPr>
              <a:t> entre las unidades médicas participantes.</a:t>
            </a:r>
          </a:p>
        </p:txBody>
      </p:sp>
      <p:sp>
        <p:nvSpPr>
          <p:cNvPr id="21" name="TextBox 21"/>
          <p:cNvSpPr txBox="1"/>
          <p:nvPr/>
        </p:nvSpPr>
        <p:spPr>
          <a:xfrm>
            <a:off x="9118402" y="3351762"/>
            <a:ext cx="2815920" cy="873760"/>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La </a:t>
            </a:r>
            <a:r>
              <a:rPr lang="en-US" sz="1599">
                <a:solidFill>
                  <a:srgbClr val="000000"/>
                </a:solidFill>
                <a:latin typeface="Overpass Ultra-Bold"/>
              </a:rPr>
              <a:t>información</a:t>
            </a:r>
            <a:r>
              <a:rPr lang="en-US" sz="1599">
                <a:solidFill>
                  <a:srgbClr val="000000"/>
                </a:solidFill>
                <a:latin typeface="Overpass"/>
              </a:rPr>
              <a:t> contenida en las cédulas solo hace referencia a</a:t>
            </a:r>
            <a:r>
              <a:rPr lang="en-US" sz="1599">
                <a:solidFill>
                  <a:srgbClr val="000000"/>
                </a:solidFill>
                <a:latin typeface="Overpass Ultra-Bold"/>
              </a:rPr>
              <a:t> 2021.</a:t>
            </a:r>
          </a:p>
        </p:txBody>
      </p:sp>
      <p:sp>
        <p:nvSpPr>
          <p:cNvPr id="22" name="TextBox 22"/>
          <p:cNvSpPr txBox="1"/>
          <p:nvPr/>
        </p:nvSpPr>
        <p:spPr>
          <a:xfrm>
            <a:off x="1352303" y="7709929"/>
            <a:ext cx="4491455" cy="1149985"/>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El </a:t>
            </a:r>
            <a:r>
              <a:rPr lang="en-US" sz="1599">
                <a:solidFill>
                  <a:srgbClr val="000000"/>
                </a:solidFill>
                <a:latin typeface="Overpass Ultra-Bold"/>
              </a:rPr>
              <a:t>interés, la formación, el presupuesto y la falta de tiempo</a:t>
            </a:r>
            <a:r>
              <a:rPr lang="en-US" sz="1599">
                <a:solidFill>
                  <a:srgbClr val="000000"/>
                </a:solidFill>
                <a:latin typeface="Overpass"/>
              </a:rPr>
              <a:t> son las </a:t>
            </a:r>
            <a:r>
              <a:rPr lang="en-US" sz="1599">
                <a:solidFill>
                  <a:srgbClr val="000000"/>
                </a:solidFill>
                <a:latin typeface="Overpass Ultra-Bold"/>
              </a:rPr>
              <a:t>principales causas de la insuficiente investigación</a:t>
            </a:r>
            <a:r>
              <a:rPr lang="en-US" sz="1599">
                <a:solidFill>
                  <a:srgbClr val="000000"/>
                </a:solidFill>
                <a:latin typeface="Overpass"/>
              </a:rPr>
              <a:t> dentro de las unidades médicas.</a:t>
            </a:r>
          </a:p>
        </p:txBody>
      </p:sp>
      <p:sp>
        <p:nvSpPr>
          <p:cNvPr id="23" name="TextBox 23"/>
          <p:cNvSpPr txBox="1"/>
          <p:nvPr/>
        </p:nvSpPr>
        <p:spPr>
          <a:xfrm>
            <a:off x="3139941" y="3561576"/>
            <a:ext cx="5162074" cy="1149721"/>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Las </a:t>
            </a:r>
            <a:r>
              <a:rPr lang="en-US" sz="1599">
                <a:solidFill>
                  <a:srgbClr val="000000"/>
                </a:solidFill>
                <a:latin typeface="Overpass Ultra-Bold"/>
              </a:rPr>
              <a:t>unidades médicas urbanas concentran la mayor parte</a:t>
            </a:r>
            <a:r>
              <a:rPr lang="en-US" sz="1599">
                <a:solidFill>
                  <a:srgbClr val="000000"/>
                </a:solidFill>
                <a:latin typeface="Overpass"/>
              </a:rPr>
              <a:t> de los consumos, por lo que sigue siendo </a:t>
            </a:r>
            <a:r>
              <a:rPr lang="en-US" sz="1599">
                <a:solidFill>
                  <a:srgbClr val="000000"/>
                </a:solidFill>
                <a:latin typeface="Overpass Ultra-Bold"/>
              </a:rPr>
              <a:t>inequitativa</a:t>
            </a:r>
            <a:r>
              <a:rPr lang="en-US" sz="1599">
                <a:solidFill>
                  <a:srgbClr val="000000"/>
                </a:solidFill>
                <a:latin typeface="Overpass"/>
              </a:rPr>
              <a:t> la atención en </a:t>
            </a:r>
            <a:r>
              <a:rPr lang="en-US" sz="1599">
                <a:solidFill>
                  <a:srgbClr val="000000"/>
                </a:solidFill>
                <a:latin typeface="Overpass Ultra-Bold"/>
              </a:rPr>
              <a:t>unidades no urbanas </a:t>
            </a:r>
            <a:r>
              <a:rPr lang="en-US" sz="1599">
                <a:solidFill>
                  <a:srgbClr val="000000"/>
                </a:solidFill>
                <a:latin typeface="Overpass"/>
              </a:rPr>
              <a:t>para los pacientes que deben ser atendidos.</a:t>
            </a:r>
          </a:p>
        </p:txBody>
      </p:sp>
      <p:sp>
        <p:nvSpPr>
          <p:cNvPr id="24" name="TextBox 24"/>
          <p:cNvSpPr txBox="1"/>
          <p:nvPr/>
        </p:nvSpPr>
        <p:spPr>
          <a:xfrm>
            <a:off x="96879" y="5761942"/>
            <a:ext cx="3137473" cy="1702038"/>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El </a:t>
            </a:r>
            <a:r>
              <a:rPr lang="en-US" sz="1599">
                <a:solidFill>
                  <a:srgbClr val="000000"/>
                </a:solidFill>
                <a:latin typeface="Overpass Ultra-Bold"/>
              </a:rPr>
              <a:t>consumo de los opioides ha aumentado; </a:t>
            </a:r>
            <a:r>
              <a:rPr lang="en-US" sz="1599">
                <a:solidFill>
                  <a:srgbClr val="000000"/>
                </a:solidFill>
                <a:latin typeface="Overpass"/>
              </a:rPr>
              <a:t>sin embargo, la demanda ha sido mayor durante y posteriormente a la pandemia </a:t>
            </a:r>
            <a:r>
              <a:rPr lang="en-US" sz="1599">
                <a:solidFill>
                  <a:srgbClr val="000000"/>
                </a:solidFill>
                <a:latin typeface="Overpass Ultra-Bold"/>
              </a:rPr>
              <a:t>a raíz de la Covid-19.</a:t>
            </a:r>
          </a:p>
        </p:txBody>
      </p:sp>
      <p:sp>
        <p:nvSpPr>
          <p:cNvPr id="25" name="TextBox 25"/>
          <p:cNvSpPr txBox="1"/>
          <p:nvPr/>
        </p:nvSpPr>
        <p:spPr>
          <a:xfrm>
            <a:off x="6433972" y="1345282"/>
            <a:ext cx="2815920" cy="1702435"/>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En diversos casos, las </a:t>
            </a:r>
            <a:r>
              <a:rPr lang="en-US" sz="1599">
                <a:solidFill>
                  <a:srgbClr val="000000"/>
                </a:solidFill>
                <a:latin typeface="Overpass Ultra-Bold"/>
              </a:rPr>
              <a:t>respuestas no permiten llegar a conclusiones relevantes,</a:t>
            </a:r>
            <a:r>
              <a:rPr lang="en-US" sz="1599">
                <a:solidFill>
                  <a:srgbClr val="000000"/>
                </a:solidFill>
                <a:latin typeface="Overpass"/>
              </a:rPr>
              <a:t> debido a la ambigüedad de las mismas preguntas.</a:t>
            </a:r>
          </a:p>
        </p:txBody>
      </p:sp>
      <p:sp>
        <p:nvSpPr>
          <p:cNvPr id="26" name="TextBox 26"/>
          <p:cNvSpPr txBox="1"/>
          <p:nvPr/>
        </p:nvSpPr>
        <p:spPr>
          <a:xfrm>
            <a:off x="7567926" y="5324538"/>
            <a:ext cx="3763018" cy="1149721"/>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000000"/>
                </a:solidFill>
                <a:latin typeface="Overpass"/>
              </a:rPr>
              <a:t>El </a:t>
            </a:r>
            <a:r>
              <a:rPr lang="en-US" sz="1599">
                <a:solidFill>
                  <a:srgbClr val="000000"/>
                </a:solidFill>
                <a:latin typeface="Overpass Ultra-Bold"/>
              </a:rPr>
              <a:t>levantamiento </a:t>
            </a:r>
            <a:r>
              <a:rPr lang="en-US" sz="1599">
                <a:solidFill>
                  <a:srgbClr val="000000"/>
                </a:solidFill>
                <a:latin typeface="Overpass"/>
              </a:rPr>
              <a:t>de la </a:t>
            </a:r>
            <a:r>
              <a:rPr lang="en-US" sz="1599">
                <a:solidFill>
                  <a:srgbClr val="000000"/>
                </a:solidFill>
                <a:latin typeface="Overpass Ultra-Bold"/>
              </a:rPr>
              <a:t>cédulas es parcial</a:t>
            </a:r>
            <a:r>
              <a:rPr lang="en-US" sz="1599">
                <a:solidFill>
                  <a:srgbClr val="000000"/>
                </a:solidFill>
                <a:latin typeface="Overpass"/>
              </a:rPr>
              <a:t> y </a:t>
            </a:r>
            <a:r>
              <a:rPr lang="en-US" sz="1599">
                <a:solidFill>
                  <a:srgbClr val="000000"/>
                </a:solidFill>
                <a:latin typeface="Overpass Ultra-Bold"/>
              </a:rPr>
              <a:t>NO</a:t>
            </a:r>
            <a:r>
              <a:rPr lang="en-US" sz="1599">
                <a:solidFill>
                  <a:srgbClr val="000000"/>
                </a:solidFill>
                <a:latin typeface="Overpass"/>
              </a:rPr>
              <a:t> considera a un número mayor de unidades médicas, particularmente del IMSS.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23447" y="1605524"/>
            <a:ext cx="9900795" cy="7400204"/>
            <a:chOff x="0" y="0"/>
            <a:chExt cx="2607617" cy="1949025"/>
          </a:xfrm>
        </p:grpSpPr>
        <p:sp>
          <p:nvSpPr>
            <p:cNvPr id="3" name="Freeform 3"/>
            <p:cNvSpPr/>
            <p:nvPr/>
          </p:nvSpPr>
          <p:spPr>
            <a:xfrm>
              <a:off x="0" y="0"/>
              <a:ext cx="2607617" cy="1949025"/>
            </a:xfrm>
            <a:custGeom>
              <a:avLst/>
              <a:gdLst/>
              <a:ahLst/>
              <a:cxnLst/>
              <a:rect l="l" t="t" r="r" b="b"/>
              <a:pathLst>
                <a:path w="2607617" h="1949025">
                  <a:moveTo>
                    <a:pt x="39879" y="0"/>
                  </a:moveTo>
                  <a:lnTo>
                    <a:pt x="2567737" y="0"/>
                  </a:lnTo>
                  <a:cubicBezTo>
                    <a:pt x="2589762" y="0"/>
                    <a:pt x="2607617" y="17855"/>
                    <a:pt x="2607617" y="39879"/>
                  </a:cubicBezTo>
                  <a:lnTo>
                    <a:pt x="2607617" y="1909145"/>
                  </a:lnTo>
                  <a:cubicBezTo>
                    <a:pt x="2607617" y="1919722"/>
                    <a:pt x="2603415" y="1929866"/>
                    <a:pt x="2595936" y="1937344"/>
                  </a:cubicBezTo>
                  <a:cubicBezTo>
                    <a:pt x="2588458" y="1944823"/>
                    <a:pt x="2578314" y="1949025"/>
                    <a:pt x="2567737" y="1949025"/>
                  </a:cubicBezTo>
                  <a:lnTo>
                    <a:pt x="39879" y="1949025"/>
                  </a:lnTo>
                  <a:cubicBezTo>
                    <a:pt x="17855" y="1949025"/>
                    <a:pt x="0" y="1931170"/>
                    <a:pt x="0" y="1909145"/>
                  </a:cubicBezTo>
                  <a:lnTo>
                    <a:pt x="0" y="39879"/>
                  </a:lnTo>
                  <a:cubicBezTo>
                    <a:pt x="0" y="29303"/>
                    <a:pt x="4202" y="19159"/>
                    <a:pt x="11680" y="11680"/>
                  </a:cubicBezTo>
                  <a:cubicBezTo>
                    <a:pt x="19159" y="4202"/>
                    <a:pt x="29303" y="0"/>
                    <a:pt x="39879" y="0"/>
                  </a:cubicBezTo>
                  <a:close/>
                </a:path>
              </a:pathLst>
            </a:custGeom>
            <a:solidFill>
              <a:srgbClr val="6F716F"/>
            </a:solidFill>
          </p:spPr>
          <p:txBody>
            <a:bodyPr/>
            <a:lstStyle/>
            <a:p>
              <a:endParaRPr lang="es-MX"/>
            </a:p>
          </p:txBody>
        </p:sp>
        <p:sp>
          <p:nvSpPr>
            <p:cNvPr id="4" name="TextBox 4"/>
            <p:cNvSpPr txBox="1"/>
            <p:nvPr/>
          </p:nvSpPr>
          <p:spPr>
            <a:xfrm>
              <a:off x="0" y="-38100"/>
              <a:ext cx="2607617" cy="19871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75399" y="-261766"/>
            <a:ext cx="19979614" cy="1520481"/>
            <a:chOff x="0" y="0"/>
            <a:chExt cx="5262121" cy="400456"/>
          </a:xfrm>
        </p:grpSpPr>
        <p:sp>
          <p:nvSpPr>
            <p:cNvPr id="6" name="Freeform 6"/>
            <p:cNvSpPr/>
            <p:nvPr/>
          </p:nvSpPr>
          <p:spPr>
            <a:xfrm>
              <a:off x="0" y="0"/>
              <a:ext cx="5262121" cy="400456"/>
            </a:xfrm>
            <a:custGeom>
              <a:avLst/>
              <a:gdLst/>
              <a:ahLst/>
              <a:cxnLst/>
              <a:rect l="l" t="t" r="r" b="b"/>
              <a:pathLst>
                <a:path w="5262121" h="400456">
                  <a:moveTo>
                    <a:pt x="5262121" y="0"/>
                  </a:moveTo>
                  <a:lnTo>
                    <a:pt x="0" y="0"/>
                  </a:lnTo>
                  <a:lnTo>
                    <a:pt x="101600" y="200228"/>
                  </a:lnTo>
                  <a:lnTo>
                    <a:pt x="0" y="400456"/>
                  </a:lnTo>
                  <a:lnTo>
                    <a:pt x="5262121" y="400456"/>
                  </a:lnTo>
                  <a:lnTo>
                    <a:pt x="5160521" y="200228"/>
                  </a:lnTo>
                  <a:lnTo>
                    <a:pt x="5262121" y="0"/>
                  </a:lnTo>
                  <a:close/>
                </a:path>
              </a:pathLst>
            </a:custGeom>
            <a:solidFill>
              <a:srgbClr val="F2F2F2"/>
            </a:solidFill>
          </p:spPr>
          <p:txBody>
            <a:bodyPr/>
            <a:lstStyle/>
            <a:p>
              <a:endParaRPr lang="es-MX"/>
            </a:p>
          </p:txBody>
        </p:sp>
        <p:sp>
          <p:nvSpPr>
            <p:cNvPr id="7" name="TextBox 7"/>
            <p:cNvSpPr txBox="1"/>
            <p:nvPr/>
          </p:nvSpPr>
          <p:spPr>
            <a:xfrm>
              <a:off x="88900" y="-38100"/>
              <a:ext cx="5084321" cy="43855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181938" y="9352536"/>
            <a:ext cx="12459375" cy="1340208"/>
            <a:chOff x="0" y="0"/>
            <a:chExt cx="3281481" cy="352977"/>
          </a:xfrm>
        </p:grpSpPr>
        <p:sp>
          <p:nvSpPr>
            <p:cNvPr id="9" name="Freeform 9"/>
            <p:cNvSpPr/>
            <p:nvPr/>
          </p:nvSpPr>
          <p:spPr>
            <a:xfrm>
              <a:off x="0" y="0"/>
              <a:ext cx="3281481" cy="352977"/>
            </a:xfrm>
            <a:custGeom>
              <a:avLst/>
              <a:gdLst/>
              <a:ahLst/>
              <a:cxnLst/>
              <a:rect l="l" t="t" r="r" b="b"/>
              <a:pathLst>
                <a:path w="3281481" h="352977">
                  <a:moveTo>
                    <a:pt x="31690" y="0"/>
                  </a:moveTo>
                  <a:lnTo>
                    <a:pt x="3249792" y="0"/>
                  </a:lnTo>
                  <a:cubicBezTo>
                    <a:pt x="3267293" y="0"/>
                    <a:pt x="3281481" y="14188"/>
                    <a:pt x="3281481" y="31690"/>
                  </a:cubicBezTo>
                  <a:lnTo>
                    <a:pt x="3281481" y="321287"/>
                  </a:lnTo>
                  <a:cubicBezTo>
                    <a:pt x="3281481" y="338789"/>
                    <a:pt x="3267293" y="352977"/>
                    <a:pt x="3249792" y="352977"/>
                  </a:cubicBezTo>
                  <a:lnTo>
                    <a:pt x="31690" y="352977"/>
                  </a:lnTo>
                  <a:cubicBezTo>
                    <a:pt x="14188" y="352977"/>
                    <a:pt x="0" y="338789"/>
                    <a:pt x="0" y="321287"/>
                  </a:cubicBezTo>
                  <a:lnTo>
                    <a:pt x="0" y="31690"/>
                  </a:lnTo>
                  <a:cubicBezTo>
                    <a:pt x="0" y="14188"/>
                    <a:pt x="14188" y="0"/>
                    <a:pt x="31690" y="0"/>
                  </a:cubicBezTo>
                  <a:close/>
                </a:path>
              </a:pathLst>
            </a:custGeom>
            <a:solidFill>
              <a:srgbClr val="F2F2F2"/>
            </a:solidFill>
          </p:spPr>
          <p:txBody>
            <a:bodyPr/>
            <a:lstStyle/>
            <a:p>
              <a:endParaRPr lang="es-MX"/>
            </a:p>
          </p:txBody>
        </p:sp>
        <p:sp>
          <p:nvSpPr>
            <p:cNvPr id="10" name="TextBox 10"/>
            <p:cNvSpPr txBox="1"/>
            <p:nvPr/>
          </p:nvSpPr>
          <p:spPr>
            <a:xfrm>
              <a:off x="0" y="-38100"/>
              <a:ext cx="3281481" cy="39107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7048163" y="8838405"/>
            <a:ext cx="1751379" cy="1041360"/>
          </a:xfrm>
          <a:custGeom>
            <a:avLst/>
            <a:gdLst/>
            <a:ahLst/>
            <a:cxnLst/>
            <a:rect l="l" t="t" r="r" b="b"/>
            <a:pathLst>
              <a:path w="1751379" h="1041360">
                <a:moveTo>
                  <a:pt x="0" y="0"/>
                </a:moveTo>
                <a:lnTo>
                  <a:pt x="1751379" y="0"/>
                </a:lnTo>
                <a:lnTo>
                  <a:pt x="1751379" y="1041360"/>
                </a:lnTo>
                <a:lnTo>
                  <a:pt x="0" y="104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12" name="Freeform 12"/>
          <p:cNvSpPr/>
          <p:nvPr/>
        </p:nvSpPr>
        <p:spPr>
          <a:xfrm>
            <a:off x="270796" y="57100"/>
            <a:ext cx="1201615" cy="1201615"/>
          </a:xfrm>
          <a:custGeom>
            <a:avLst/>
            <a:gdLst/>
            <a:ahLst/>
            <a:cxnLst/>
            <a:rect l="l" t="t" r="r" b="b"/>
            <a:pathLst>
              <a:path w="1201615" h="1201615">
                <a:moveTo>
                  <a:pt x="0" y="0"/>
                </a:moveTo>
                <a:lnTo>
                  <a:pt x="1201615" y="0"/>
                </a:lnTo>
                <a:lnTo>
                  <a:pt x="1201615" y="1201615"/>
                </a:lnTo>
                <a:lnTo>
                  <a:pt x="0" y="1201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13" name="Group 13"/>
          <p:cNvGrpSpPr/>
          <p:nvPr/>
        </p:nvGrpSpPr>
        <p:grpSpPr>
          <a:xfrm>
            <a:off x="569441" y="4262470"/>
            <a:ext cx="1805940" cy="180594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85A3"/>
            </a:solidFill>
          </p:spPr>
          <p:txBody>
            <a:bodyPr/>
            <a:lstStyle/>
            <a:p>
              <a:endParaRPr lang="es-MX"/>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59512" y="5642611"/>
            <a:ext cx="425799" cy="42579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A2D4"/>
            </a:solidFill>
          </p:spPr>
          <p:txBody>
            <a:bodyPr/>
            <a:lstStyle/>
            <a:p>
              <a:endParaRPr lang="es-MX"/>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2079195" y="4698176"/>
            <a:ext cx="1216394" cy="549454"/>
          </a:xfrm>
          <a:custGeom>
            <a:avLst/>
            <a:gdLst/>
            <a:ahLst/>
            <a:cxnLst/>
            <a:rect l="l" t="t" r="r" b="b"/>
            <a:pathLst>
              <a:path w="1216394" h="549454">
                <a:moveTo>
                  <a:pt x="0" y="0"/>
                </a:moveTo>
                <a:lnTo>
                  <a:pt x="1216394" y="0"/>
                </a:lnTo>
                <a:lnTo>
                  <a:pt x="1216394" y="549454"/>
                </a:lnTo>
                <a:lnTo>
                  <a:pt x="0" y="5494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pic>
        <p:nvPicPr>
          <p:cNvPr id="20" name="Picture 20"/>
          <p:cNvPicPr>
            <a:picLocks noChangeAspect="1"/>
          </p:cNvPicPr>
          <p:nvPr/>
        </p:nvPicPr>
        <p:blipFill>
          <a:blip r:embed="rId8"/>
          <a:stretch>
            <a:fillRect/>
          </a:stretch>
        </p:blipFill>
        <p:spPr>
          <a:xfrm>
            <a:off x="7986682" y="2212389"/>
            <a:ext cx="10250134" cy="5521029"/>
          </a:xfrm>
          <a:prstGeom prst="rect">
            <a:avLst/>
          </a:prstGeom>
        </p:spPr>
      </p:pic>
      <p:sp>
        <p:nvSpPr>
          <p:cNvPr id="21" name="Freeform 21"/>
          <p:cNvSpPr/>
          <p:nvPr/>
        </p:nvSpPr>
        <p:spPr>
          <a:xfrm>
            <a:off x="8576748" y="5091775"/>
            <a:ext cx="1757628" cy="1953270"/>
          </a:xfrm>
          <a:custGeom>
            <a:avLst/>
            <a:gdLst/>
            <a:ahLst/>
            <a:cxnLst/>
            <a:rect l="l" t="t" r="r" b="b"/>
            <a:pathLst>
              <a:path w="1757628" h="1953270">
                <a:moveTo>
                  <a:pt x="0" y="0"/>
                </a:moveTo>
                <a:lnTo>
                  <a:pt x="1757628" y="0"/>
                </a:lnTo>
                <a:lnTo>
                  <a:pt x="1757628" y="1953270"/>
                </a:lnTo>
                <a:lnTo>
                  <a:pt x="0" y="19532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a:p>
        </p:txBody>
      </p:sp>
      <p:sp>
        <p:nvSpPr>
          <p:cNvPr id="22" name="Freeform 22"/>
          <p:cNvSpPr/>
          <p:nvPr/>
        </p:nvSpPr>
        <p:spPr>
          <a:xfrm>
            <a:off x="16338764" y="2377693"/>
            <a:ext cx="1785478" cy="1635944"/>
          </a:xfrm>
          <a:custGeom>
            <a:avLst/>
            <a:gdLst/>
            <a:ahLst/>
            <a:cxnLst/>
            <a:rect l="l" t="t" r="r" b="b"/>
            <a:pathLst>
              <a:path w="1785478" h="1635944">
                <a:moveTo>
                  <a:pt x="0" y="0"/>
                </a:moveTo>
                <a:lnTo>
                  <a:pt x="1785478" y="0"/>
                </a:lnTo>
                <a:lnTo>
                  <a:pt x="1785478" y="1635944"/>
                </a:lnTo>
                <a:lnTo>
                  <a:pt x="0" y="1635944"/>
                </a:lnTo>
                <a:lnTo>
                  <a:pt x="0" y="0"/>
                </a:lnTo>
                <a:close/>
              </a:path>
            </a:pathLst>
          </a:custGeom>
          <a:blipFill>
            <a:blip r:embed="rId11"/>
            <a:stretch>
              <a:fillRect/>
            </a:stretch>
          </a:blipFill>
        </p:spPr>
        <p:txBody>
          <a:bodyPr/>
          <a:lstStyle/>
          <a:p>
            <a:endParaRPr lang="es-MX"/>
          </a:p>
        </p:txBody>
      </p:sp>
      <p:sp>
        <p:nvSpPr>
          <p:cNvPr id="23" name="Freeform 23"/>
          <p:cNvSpPr/>
          <p:nvPr/>
        </p:nvSpPr>
        <p:spPr>
          <a:xfrm>
            <a:off x="-2597" y="9258300"/>
            <a:ext cx="1014640" cy="1028700"/>
          </a:xfrm>
          <a:custGeom>
            <a:avLst/>
            <a:gdLst/>
            <a:ahLst/>
            <a:cxnLst/>
            <a:rect l="l" t="t" r="r" b="b"/>
            <a:pathLst>
              <a:path w="1014640" h="1028700">
                <a:moveTo>
                  <a:pt x="0" y="0"/>
                </a:moveTo>
                <a:lnTo>
                  <a:pt x="1014640" y="0"/>
                </a:lnTo>
                <a:lnTo>
                  <a:pt x="1014640" y="1028700"/>
                </a:lnTo>
                <a:lnTo>
                  <a:pt x="0" y="1028700"/>
                </a:lnTo>
                <a:lnTo>
                  <a:pt x="0" y="0"/>
                </a:lnTo>
                <a:close/>
              </a:path>
            </a:pathLst>
          </a:custGeom>
          <a:blipFill>
            <a:blip r:embed="rId12">
              <a:alphaModFix amt="50000"/>
            </a:blip>
            <a:stretch>
              <a:fillRect/>
            </a:stretch>
          </a:blipFill>
        </p:spPr>
        <p:txBody>
          <a:bodyPr/>
          <a:lstStyle/>
          <a:p>
            <a:endParaRPr lang="es-MX"/>
          </a:p>
        </p:txBody>
      </p:sp>
      <p:sp>
        <p:nvSpPr>
          <p:cNvPr id="24" name="Freeform 24"/>
          <p:cNvSpPr/>
          <p:nvPr/>
        </p:nvSpPr>
        <p:spPr>
          <a:xfrm>
            <a:off x="15148166" y="5091775"/>
            <a:ext cx="1701890" cy="1746343"/>
          </a:xfrm>
          <a:custGeom>
            <a:avLst/>
            <a:gdLst/>
            <a:ahLst/>
            <a:cxnLst/>
            <a:rect l="l" t="t" r="r" b="b"/>
            <a:pathLst>
              <a:path w="1701890" h="1746343">
                <a:moveTo>
                  <a:pt x="0" y="0"/>
                </a:moveTo>
                <a:lnTo>
                  <a:pt x="1701890" y="0"/>
                </a:lnTo>
                <a:lnTo>
                  <a:pt x="1701890" y="1746342"/>
                </a:lnTo>
                <a:lnTo>
                  <a:pt x="0" y="17463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MX"/>
          </a:p>
        </p:txBody>
      </p:sp>
      <p:sp>
        <p:nvSpPr>
          <p:cNvPr id="25" name="Freeform 25"/>
          <p:cNvSpPr/>
          <p:nvPr/>
        </p:nvSpPr>
        <p:spPr>
          <a:xfrm rot="1768356">
            <a:off x="4007330" y="3359866"/>
            <a:ext cx="894497" cy="997918"/>
          </a:xfrm>
          <a:custGeom>
            <a:avLst/>
            <a:gdLst/>
            <a:ahLst/>
            <a:cxnLst/>
            <a:rect l="l" t="t" r="r" b="b"/>
            <a:pathLst>
              <a:path w="894497" h="997918">
                <a:moveTo>
                  <a:pt x="0" y="0"/>
                </a:moveTo>
                <a:lnTo>
                  <a:pt x="894497" y="0"/>
                </a:lnTo>
                <a:lnTo>
                  <a:pt x="894497" y="997918"/>
                </a:lnTo>
                <a:lnTo>
                  <a:pt x="0" y="9979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MX"/>
          </a:p>
        </p:txBody>
      </p:sp>
      <p:sp>
        <p:nvSpPr>
          <p:cNvPr id="26" name="Freeform 26"/>
          <p:cNvSpPr/>
          <p:nvPr/>
        </p:nvSpPr>
        <p:spPr>
          <a:xfrm>
            <a:off x="9842357" y="2768673"/>
            <a:ext cx="984039" cy="1493797"/>
          </a:xfrm>
          <a:custGeom>
            <a:avLst/>
            <a:gdLst/>
            <a:ahLst/>
            <a:cxnLst/>
            <a:rect l="l" t="t" r="r" b="b"/>
            <a:pathLst>
              <a:path w="984039" h="1493797">
                <a:moveTo>
                  <a:pt x="0" y="0"/>
                </a:moveTo>
                <a:lnTo>
                  <a:pt x="984039" y="0"/>
                </a:lnTo>
                <a:lnTo>
                  <a:pt x="984039" y="1493797"/>
                </a:lnTo>
                <a:lnTo>
                  <a:pt x="0" y="14937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MX"/>
          </a:p>
        </p:txBody>
      </p:sp>
      <p:sp>
        <p:nvSpPr>
          <p:cNvPr id="27" name="TextBox 27"/>
          <p:cNvSpPr txBox="1"/>
          <p:nvPr/>
        </p:nvSpPr>
        <p:spPr>
          <a:xfrm>
            <a:off x="6625215" y="240395"/>
            <a:ext cx="3903067" cy="682626"/>
          </a:xfrm>
          <a:prstGeom prst="rect">
            <a:avLst/>
          </a:prstGeom>
        </p:spPr>
        <p:txBody>
          <a:bodyPr lIns="0" tIns="0" rIns="0" bIns="0" rtlCol="0" anchor="t">
            <a:spAutoFit/>
          </a:bodyPr>
          <a:lstStyle/>
          <a:p>
            <a:pPr algn="ctr">
              <a:lnSpc>
                <a:spcPts val="4899"/>
              </a:lnSpc>
            </a:pPr>
            <a:r>
              <a:rPr lang="en-US" sz="3499">
                <a:solidFill>
                  <a:srgbClr val="000000"/>
                </a:solidFill>
                <a:latin typeface="Overpass Ultra-Bold"/>
              </a:rPr>
              <a:t>COMPRA PÚBLICA</a:t>
            </a:r>
          </a:p>
        </p:txBody>
      </p:sp>
      <p:sp>
        <p:nvSpPr>
          <p:cNvPr id="28" name="TextBox 28"/>
          <p:cNvSpPr txBox="1"/>
          <p:nvPr/>
        </p:nvSpPr>
        <p:spPr>
          <a:xfrm>
            <a:off x="10561696" y="7290057"/>
            <a:ext cx="5224297" cy="1259840"/>
          </a:xfrm>
          <a:prstGeom prst="rect">
            <a:avLst/>
          </a:prstGeom>
        </p:spPr>
        <p:txBody>
          <a:bodyPr lIns="0" tIns="0" rIns="0" bIns="0" rtlCol="0" anchor="t">
            <a:spAutoFit/>
          </a:bodyPr>
          <a:lstStyle/>
          <a:p>
            <a:pPr algn="just">
              <a:lnSpc>
                <a:spcPts val="1960"/>
              </a:lnSpc>
            </a:pPr>
            <a:r>
              <a:rPr lang="en-US" sz="1400">
                <a:solidFill>
                  <a:srgbClr val="FFFFFF"/>
                </a:solidFill>
                <a:latin typeface="Overpass"/>
              </a:rPr>
              <a:t>En el año 2022, </a:t>
            </a:r>
            <a:r>
              <a:rPr lang="en-US" sz="1400">
                <a:solidFill>
                  <a:srgbClr val="FFFFFF"/>
                </a:solidFill>
                <a:latin typeface="Overpass Ultra-Bold"/>
              </a:rPr>
              <a:t>el valor total de mercado público de medicamentos fue de $85,422 millones de pesos</a:t>
            </a:r>
            <a:r>
              <a:rPr lang="en-US" sz="1400">
                <a:solidFill>
                  <a:srgbClr val="FFFFFF"/>
                </a:solidFill>
                <a:latin typeface="Overpass"/>
              </a:rPr>
              <a:t>, la participación en el mercado de </a:t>
            </a:r>
            <a:r>
              <a:rPr lang="en-US" sz="1400">
                <a:solidFill>
                  <a:srgbClr val="FFFFFF"/>
                </a:solidFill>
                <a:latin typeface="Overpass Ultra-Bold"/>
              </a:rPr>
              <a:t>Cuidados Paliativos fue de 4.15%</a:t>
            </a:r>
            <a:r>
              <a:rPr lang="en-US" sz="1400">
                <a:solidFill>
                  <a:srgbClr val="FFFFFF"/>
                </a:solidFill>
                <a:latin typeface="Overpass"/>
              </a:rPr>
              <a:t> y la participación del</a:t>
            </a:r>
            <a:r>
              <a:rPr lang="en-US" sz="1400">
                <a:solidFill>
                  <a:srgbClr val="FFFFFF"/>
                </a:solidFill>
                <a:latin typeface="Overpass Ultra-Bold"/>
              </a:rPr>
              <a:t> Dolor Crónico fue de apenas 1.78%</a:t>
            </a:r>
            <a:r>
              <a:rPr lang="en-US" sz="1400">
                <a:solidFill>
                  <a:srgbClr val="FFFFFF"/>
                </a:solidFill>
                <a:latin typeface="Overpass"/>
              </a:rPr>
              <a:t> del total.</a:t>
            </a:r>
          </a:p>
        </p:txBody>
      </p:sp>
      <p:sp>
        <p:nvSpPr>
          <p:cNvPr id="29" name="TextBox 29"/>
          <p:cNvSpPr txBox="1"/>
          <p:nvPr/>
        </p:nvSpPr>
        <p:spPr>
          <a:xfrm>
            <a:off x="6363008" y="9676248"/>
            <a:ext cx="11924992" cy="321310"/>
          </a:xfrm>
          <a:prstGeom prst="rect">
            <a:avLst/>
          </a:prstGeom>
        </p:spPr>
        <p:txBody>
          <a:bodyPr lIns="0" tIns="0" rIns="0" bIns="0" rtlCol="0" anchor="t">
            <a:spAutoFit/>
          </a:bodyPr>
          <a:lstStyle/>
          <a:p>
            <a:pPr algn="just">
              <a:lnSpc>
                <a:spcPts val="2239"/>
              </a:lnSpc>
            </a:pPr>
            <a:r>
              <a:rPr lang="en-US" sz="1599">
                <a:solidFill>
                  <a:srgbClr val="000000"/>
                </a:solidFill>
                <a:latin typeface="Overpass"/>
              </a:rPr>
              <a:t>Elaborado por INEFAM© con información de la Base de Datos INEFAM y cálculos propios.                </a:t>
            </a:r>
            <a:r>
              <a:rPr lang="en-US" sz="1599">
                <a:solidFill>
                  <a:srgbClr val="000000"/>
                </a:solidFill>
                <a:latin typeface="Overpass Ultra-Bold"/>
              </a:rPr>
              <a:t>   INFO@INEFAM.COM</a:t>
            </a:r>
          </a:p>
        </p:txBody>
      </p:sp>
      <p:sp>
        <p:nvSpPr>
          <p:cNvPr id="30" name="TextBox 30"/>
          <p:cNvSpPr txBox="1"/>
          <p:nvPr/>
        </p:nvSpPr>
        <p:spPr>
          <a:xfrm>
            <a:off x="270796" y="1780158"/>
            <a:ext cx="7406805" cy="597535"/>
          </a:xfrm>
          <a:prstGeom prst="rect">
            <a:avLst/>
          </a:prstGeom>
        </p:spPr>
        <p:txBody>
          <a:bodyPr lIns="0" tIns="0" rIns="0" bIns="0" rtlCol="0" anchor="t">
            <a:spAutoFit/>
          </a:bodyPr>
          <a:lstStyle/>
          <a:p>
            <a:pPr algn="just">
              <a:lnSpc>
                <a:spcPts val="2239"/>
              </a:lnSpc>
            </a:pPr>
            <a:r>
              <a:rPr lang="en-US" sz="1599">
                <a:solidFill>
                  <a:srgbClr val="000000"/>
                </a:solidFill>
                <a:latin typeface="Overpass"/>
              </a:rPr>
              <a:t>En los últimos 5 años, el grupo terapéutico de cuidados paliativos se ha caracterizado por:</a:t>
            </a:r>
          </a:p>
        </p:txBody>
      </p:sp>
      <p:sp>
        <p:nvSpPr>
          <p:cNvPr id="31" name="TextBox 31"/>
          <p:cNvSpPr txBox="1"/>
          <p:nvPr/>
        </p:nvSpPr>
        <p:spPr>
          <a:xfrm>
            <a:off x="1028700" y="7995000"/>
            <a:ext cx="5193065" cy="1755140"/>
          </a:xfrm>
          <a:prstGeom prst="rect">
            <a:avLst/>
          </a:prstGeom>
        </p:spPr>
        <p:txBody>
          <a:bodyPr lIns="0" tIns="0" rIns="0" bIns="0" rtlCol="0" anchor="t">
            <a:spAutoFit/>
          </a:bodyPr>
          <a:lstStyle/>
          <a:p>
            <a:pPr algn="just">
              <a:lnSpc>
                <a:spcPts val="1960"/>
              </a:lnSpc>
            </a:pPr>
            <a:r>
              <a:rPr lang="en-US" sz="1400">
                <a:solidFill>
                  <a:srgbClr val="000000"/>
                </a:solidFill>
                <a:latin typeface="Overpass"/>
              </a:rPr>
              <a:t>•El grupo terapéutico de Cuidados Paliativos actualmente se integra de 241 claves de medicamentos del CNIS. La clave más importante en piezas es la 104 (</a:t>
            </a:r>
            <a:r>
              <a:rPr lang="en-US" sz="1400">
                <a:solidFill>
                  <a:srgbClr val="D62900"/>
                </a:solidFill>
                <a:latin typeface="Overpass Ultra-Bold"/>
              </a:rPr>
              <a:t>paracetamol</a:t>
            </a:r>
            <a:r>
              <a:rPr lang="en-US" sz="1400">
                <a:solidFill>
                  <a:srgbClr val="000000"/>
                </a:solidFill>
                <a:latin typeface="Overpass Ultra-Bold"/>
              </a:rPr>
              <a:t>)</a:t>
            </a:r>
            <a:r>
              <a:rPr lang="en-US" sz="1400">
                <a:solidFill>
                  <a:srgbClr val="000000"/>
                </a:solidFill>
                <a:latin typeface="Overpass"/>
              </a:rPr>
              <a:t> concentrando el </a:t>
            </a:r>
            <a:r>
              <a:rPr lang="en-US" sz="1400">
                <a:solidFill>
                  <a:srgbClr val="D62900"/>
                </a:solidFill>
                <a:latin typeface="Overpass"/>
              </a:rPr>
              <a:t>30.7%</a:t>
            </a:r>
            <a:r>
              <a:rPr lang="en-US" sz="1400">
                <a:solidFill>
                  <a:srgbClr val="000000"/>
                </a:solidFill>
                <a:latin typeface="Overpass"/>
              </a:rPr>
              <a:t> de las piezas con sólo el </a:t>
            </a:r>
            <a:r>
              <a:rPr lang="en-US" sz="1400">
                <a:solidFill>
                  <a:srgbClr val="D62900"/>
                </a:solidFill>
                <a:latin typeface="Overpass"/>
              </a:rPr>
              <a:t>5.9%</a:t>
            </a:r>
            <a:r>
              <a:rPr lang="en-US" sz="1400">
                <a:solidFill>
                  <a:srgbClr val="000000"/>
                </a:solidFill>
                <a:latin typeface="Overpass"/>
              </a:rPr>
              <a:t> de los importes de dicho grupo. La clave 5333 (</a:t>
            </a:r>
            <a:r>
              <a:rPr lang="en-US" sz="1400">
                <a:solidFill>
                  <a:srgbClr val="D62900"/>
                </a:solidFill>
                <a:latin typeface="Overpass Ultra-Bold"/>
              </a:rPr>
              <a:t>eritropoyetina</a:t>
            </a:r>
            <a:r>
              <a:rPr lang="en-US" sz="1400">
                <a:solidFill>
                  <a:srgbClr val="000000"/>
                </a:solidFill>
                <a:latin typeface="Overpass"/>
              </a:rPr>
              <a:t>) es la más importante en valores con el </a:t>
            </a:r>
            <a:r>
              <a:rPr lang="en-US" sz="1400">
                <a:solidFill>
                  <a:srgbClr val="D62900"/>
                </a:solidFill>
                <a:latin typeface="Overpass"/>
              </a:rPr>
              <a:t>6.6%</a:t>
            </a:r>
            <a:r>
              <a:rPr lang="en-US" sz="1400">
                <a:solidFill>
                  <a:srgbClr val="000000"/>
                </a:solidFill>
                <a:latin typeface="Overpass"/>
              </a:rPr>
              <a:t> del valor total y sólo el </a:t>
            </a:r>
            <a:r>
              <a:rPr lang="en-US" sz="1400">
                <a:solidFill>
                  <a:srgbClr val="D62900"/>
                </a:solidFill>
                <a:latin typeface="Overpass"/>
              </a:rPr>
              <a:t>0.5%</a:t>
            </a:r>
            <a:r>
              <a:rPr lang="en-US" sz="1400">
                <a:solidFill>
                  <a:srgbClr val="000000"/>
                </a:solidFill>
                <a:latin typeface="Overpass"/>
              </a:rPr>
              <a:t> de las piezas.</a:t>
            </a:r>
          </a:p>
          <a:p>
            <a:pPr algn="just">
              <a:lnSpc>
                <a:spcPts val="1960"/>
              </a:lnSpc>
            </a:pPr>
            <a:endParaRPr lang="en-US" sz="1400">
              <a:solidFill>
                <a:srgbClr val="000000"/>
              </a:solidFill>
              <a:latin typeface="Overpass"/>
            </a:endParaRPr>
          </a:p>
        </p:txBody>
      </p:sp>
      <p:sp>
        <p:nvSpPr>
          <p:cNvPr id="32" name="TextBox 32"/>
          <p:cNvSpPr txBox="1"/>
          <p:nvPr/>
        </p:nvSpPr>
        <p:spPr>
          <a:xfrm>
            <a:off x="1028700" y="6401785"/>
            <a:ext cx="6851757" cy="1259840"/>
          </a:xfrm>
          <a:prstGeom prst="rect">
            <a:avLst/>
          </a:prstGeom>
        </p:spPr>
        <p:txBody>
          <a:bodyPr lIns="0" tIns="0" rIns="0" bIns="0" rtlCol="0" anchor="t">
            <a:spAutoFit/>
          </a:bodyPr>
          <a:lstStyle/>
          <a:p>
            <a:pPr algn="just">
              <a:lnSpc>
                <a:spcPts val="1960"/>
              </a:lnSpc>
            </a:pPr>
            <a:r>
              <a:rPr lang="en-US" sz="1400">
                <a:solidFill>
                  <a:srgbClr val="000000"/>
                </a:solidFill>
                <a:latin typeface="Overpass"/>
              </a:rPr>
              <a:t>•Las </a:t>
            </a:r>
            <a:r>
              <a:rPr lang="en-US" sz="1400">
                <a:solidFill>
                  <a:srgbClr val="000000"/>
                </a:solidFill>
                <a:latin typeface="Overpass Ultra-Bold"/>
              </a:rPr>
              <a:t>instituciones federales (IMSS, ISSSTE, SEDENA, SEMAR, etc.) concentran el 88% de las piezas y</a:t>
            </a:r>
            <a:r>
              <a:rPr lang="en-US" sz="1400">
                <a:solidFill>
                  <a:srgbClr val="000000"/>
                </a:solidFill>
                <a:latin typeface="Overpass"/>
              </a:rPr>
              <a:t> el 87% de los importes del grupo terapéutico de cuidados paliativos, siendo el IMSS la institución más importante para este grupo de medicamentos  pues concentra el 66% de las piezas equivalentes al</a:t>
            </a:r>
            <a:r>
              <a:rPr lang="en-US" sz="1400">
                <a:solidFill>
                  <a:srgbClr val="000000"/>
                </a:solidFill>
                <a:latin typeface="Overpass Ultra-Bold"/>
              </a:rPr>
              <a:t> 54% del valor total del consumo.</a:t>
            </a:r>
          </a:p>
        </p:txBody>
      </p:sp>
      <p:sp>
        <p:nvSpPr>
          <p:cNvPr id="33" name="TextBox 33"/>
          <p:cNvSpPr txBox="1"/>
          <p:nvPr/>
        </p:nvSpPr>
        <p:spPr>
          <a:xfrm>
            <a:off x="1884317" y="2909236"/>
            <a:ext cx="5199214" cy="764540"/>
          </a:xfrm>
          <a:prstGeom prst="rect">
            <a:avLst/>
          </a:prstGeom>
        </p:spPr>
        <p:txBody>
          <a:bodyPr lIns="0" tIns="0" rIns="0" bIns="0" rtlCol="0" anchor="t">
            <a:spAutoFit/>
          </a:bodyPr>
          <a:lstStyle/>
          <a:p>
            <a:pPr marL="302261" lvl="1" indent="-151130" algn="just">
              <a:lnSpc>
                <a:spcPts val="1960"/>
              </a:lnSpc>
              <a:buFont typeface="Arial"/>
              <a:buChar char="•"/>
            </a:pPr>
            <a:r>
              <a:rPr lang="en-US" sz="1400">
                <a:solidFill>
                  <a:srgbClr val="000000"/>
                </a:solidFill>
                <a:latin typeface="Overpass Ultra-Bold"/>
              </a:rPr>
              <a:t>Concentra en promedio el 17.7% de las piezas adquiridas </a:t>
            </a:r>
            <a:r>
              <a:rPr lang="en-US" sz="1400">
                <a:solidFill>
                  <a:srgbClr val="000000"/>
                </a:solidFill>
                <a:latin typeface="Overpass"/>
              </a:rPr>
              <a:t>de medicamentos en el sector público total de México (323 millones de piezas).</a:t>
            </a:r>
          </a:p>
        </p:txBody>
      </p:sp>
      <p:sp>
        <p:nvSpPr>
          <p:cNvPr id="34" name="TextBox 34"/>
          <p:cNvSpPr txBox="1"/>
          <p:nvPr/>
        </p:nvSpPr>
        <p:spPr>
          <a:xfrm>
            <a:off x="3537419" y="4538695"/>
            <a:ext cx="3975614" cy="764540"/>
          </a:xfrm>
          <a:prstGeom prst="rect">
            <a:avLst/>
          </a:prstGeom>
        </p:spPr>
        <p:txBody>
          <a:bodyPr lIns="0" tIns="0" rIns="0" bIns="0" rtlCol="0" anchor="t">
            <a:spAutoFit/>
          </a:bodyPr>
          <a:lstStyle/>
          <a:p>
            <a:pPr marL="302261" lvl="1" indent="-151130" algn="just">
              <a:lnSpc>
                <a:spcPts val="1960"/>
              </a:lnSpc>
              <a:buFont typeface="Arial"/>
              <a:buChar char="•"/>
            </a:pPr>
            <a:r>
              <a:rPr lang="en-US" sz="1400">
                <a:solidFill>
                  <a:srgbClr val="000000"/>
                </a:solidFill>
                <a:latin typeface="Overpass"/>
              </a:rPr>
              <a:t>En las </a:t>
            </a:r>
            <a:r>
              <a:rPr lang="en-US" sz="1400">
                <a:solidFill>
                  <a:srgbClr val="000000"/>
                </a:solidFill>
                <a:latin typeface="Overpass Ultra-Bold"/>
              </a:rPr>
              <a:t>compras</a:t>
            </a:r>
            <a:r>
              <a:rPr lang="en-US" sz="1400">
                <a:solidFill>
                  <a:srgbClr val="000000"/>
                </a:solidFill>
                <a:latin typeface="Overpass"/>
              </a:rPr>
              <a:t> en el sector público, </a:t>
            </a:r>
            <a:r>
              <a:rPr lang="en-US" sz="1400">
                <a:solidFill>
                  <a:srgbClr val="000000"/>
                </a:solidFill>
                <a:latin typeface="Overpass Ultra-Bold"/>
              </a:rPr>
              <a:t>tiene una participación del 5.5%</a:t>
            </a:r>
            <a:r>
              <a:rPr lang="en-US" sz="1400">
                <a:solidFill>
                  <a:srgbClr val="000000"/>
                </a:solidFill>
                <a:latin typeface="Overpass"/>
              </a:rPr>
              <a:t>, equivalente a un importe promedio de 4 mil millones de pesos. </a:t>
            </a:r>
          </a:p>
        </p:txBody>
      </p:sp>
      <p:sp>
        <p:nvSpPr>
          <p:cNvPr id="35" name="TextBox 35"/>
          <p:cNvSpPr txBox="1"/>
          <p:nvPr/>
        </p:nvSpPr>
        <p:spPr>
          <a:xfrm>
            <a:off x="8840860" y="1957323"/>
            <a:ext cx="8418440" cy="561975"/>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Overpass"/>
              </a:rPr>
              <a:t>La mayoría de los adultos que necesitan cuidados paliativos padecen enfermedades crónicas-degenerativas, tales como: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3645</Words>
  <Application>Microsoft Office PowerPoint</Application>
  <PresentationFormat>Personalizado</PresentationFormat>
  <Paragraphs>200</Paragraphs>
  <Slides>18</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18</vt:i4>
      </vt:variant>
    </vt:vector>
  </HeadingPairs>
  <TitlesOfParts>
    <vt:vector size="27" baseType="lpstr">
      <vt:lpstr>Overpass Bold</vt:lpstr>
      <vt:lpstr>Open Sans Extra Bold</vt:lpstr>
      <vt:lpstr>Open Sans</vt:lpstr>
      <vt:lpstr>Arial</vt:lpstr>
      <vt:lpstr>Calibri</vt:lpstr>
      <vt:lpstr>Overpass</vt:lpstr>
      <vt:lpstr>Overpass Ultra-Bold</vt:lpstr>
      <vt:lpstr>Open Sans 1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09-04-24INEFAM_CUIDADOS PALIATIVOS_03-10-23 v.2.0</dc:title>
  <cp:lastModifiedBy>Fernanda Torres</cp:lastModifiedBy>
  <cp:revision>3</cp:revision>
  <dcterms:created xsi:type="dcterms:W3CDTF">2006-08-16T00:00:00Z</dcterms:created>
  <dcterms:modified xsi:type="dcterms:W3CDTF">2024-04-08T23:19:45Z</dcterms:modified>
  <dc:identifier>DAFv5CUYLXI</dc:identifier>
</cp:coreProperties>
</file>